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marL="273326" indent="-273326">
              <a:spcBef>
                <a:spcPts val="1200"/>
              </a:spcBef>
              <a:buClr>
                <a:srgbClr val="BEBEBE"/>
              </a:buClr>
              <a:buSzPct val="125000"/>
              <a:buChar char="•"/>
            </a:pPr>
            <a:r>
              <a:t>The papacy claimed to rule both the kingdom of heaven and the kingdoms of this world (a lamb with two horns)</a:t>
            </a:r>
          </a:p>
          <a:p>
            <a:pPr marL="273326" indent="-273326">
              <a:spcBef>
                <a:spcPts val="1200"/>
              </a:spcBef>
              <a:buClr>
                <a:srgbClr val="BEBEBE"/>
              </a:buClr>
              <a:buSzPct val="125000"/>
              <a:buChar char="•"/>
            </a:pPr>
            <a:r>
              <a:t>The popes used both powers to conduct wars and commit atrocities in the name of Jesus Christ.</a:t>
            </a:r>
          </a:p>
          <a:p>
            <a:pPr marL="273326" indent="-273326">
              <a:spcBef>
                <a:spcPts val="1200"/>
              </a:spcBef>
              <a:buClr>
                <a:srgbClr val="BEBEBE"/>
              </a:buClr>
              <a:buSzPct val="125000"/>
              <a:buChar char="•"/>
            </a:pPr>
            <a:r>
              <a:t>Lying signs and wonders led superstitious people to believe God backed both the papacy and the church.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1215, the Fourth Lateran Council led by Pope Innocent III</a:t>
            </a:r>
          </a:p>
          <a:p>
            <a:pPr marL="273326" indent="-273326">
              <a:buClr>
                <a:srgbClr val="BEBEBE"/>
              </a:buClr>
              <a:buSzPct val="125000"/>
              <a:buChar char="•"/>
            </a:pPr>
            <a:r>
              <a:t>Canon 68, “Jews and Saracens [Muslims] of both sexes in every Christian province and at all times shall be marked off in the eyes of the public from other peoples through the character of their dress.”</a:t>
            </a:r>
          </a:p>
          <a:p>
            <a:pPr/>
          </a:p>
          <a:p>
            <a:pPr/>
            <a:r>
              <a:t>Cathars — a heretical sect in Southern France, were forced to wear yellow crosses if they recanted</a:t>
            </a:r>
          </a:p>
          <a:p>
            <a:pPr/>
          </a:p>
          <a:p>
            <a:pPr/>
            <a:r>
              <a:t>Life became very difficult for you if you wore these badges — you were ostracized from society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marL="273326" indent="-273326">
              <a:spcBef>
                <a:spcPts val="1200"/>
              </a:spcBef>
              <a:buClr>
                <a:srgbClr val="BEBEBE"/>
              </a:buClr>
              <a:buSzPct val="125000"/>
              <a:buChar char="•"/>
            </a:pPr>
            <a:r>
              <a:t>Chapter 14, conclusion of  Vision 3 — the goodness and severity of God</a:t>
            </a:r>
          </a:p>
          <a:p>
            <a:pPr lvl="1" marL="844826" indent="-273326">
              <a:spcBef>
                <a:spcPts val="1200"/>
              </a:spcBef>
              <a:buClr>
                <a:srgbClr val="BEBEBE"/>
              </a:buClr>
              <a:buSzPct val="125000"/>
              <a:buChar char="•"/>
            </a:pPr>
            <a:r>
              <a:t>Hope for the church — those who remain true during the 42 months will be rewarded</a:t>
            </a:r>
          </a:p>
          <a:p>
            <a:pPr lvl="1" marL="844826" indent="-273326">
              <a:spcBef>
                <a:spcPts val="1200"/>
              </a:spcBef>
              <a:buClr>
                <a:srgbClr val="BEBEBE"/>
              </a:buClr>
              <a:buSzPct val="125000"/>
              <a:buChar char="•"/>
            </a:pPr>
            <a:r>
              <a:t>Damnation for those who cooperate or align with the beasts </a:t>
            </a:r>
          </a:p>
          <a:p>
            <a:pPr marL="273326" indent="-273326">
              <a:spcBef>
                <a:spcPts val="1200"/>
              </a:spcBef>
              <a:buClr>
                <a:srgbClr val="BEBEBE"/>
              </a:buClr>
              <a:buSzPct val="125000"/>
              <a:buChar char="•"/>
            </a:pPr>
            <a:r>
              <a:t>Chapters 15-19, Vision 4 — judgment of the beast and false prophet</a:t>
            </a:r>
          </a:p>
          <a:p>
            <a:pPr marL="273326" indent="-273326">
              <a:spcBef>
                <a:spcPts val="1200"/>
              </a:spcBef>
              <a:buClr>
                <a:srgbClr val="BEBEBE"/>
              </a:buClr>
              <a:buSzPct val="125000"/>
              <a:buChar char="•"/>
            </a:pPr>
            <a:r>
              <a:t>Chapter 20,  Vision 5 — judgment of the dragon and the world</a:t>
            </a:r>
          </a:p>
          <a:p>
            <a:pPr marL="273326" indent="-273326">
              <a:spcBef>
                <a:spcPts val="1200"/>
              </a:spcBef>
              <a:buClr>
                <a:srgbClr val="BEBEBE"/>
              </a:buClr>
              <a:buSzPct val="125000"/>
              <a:buChar char="•"/>
            </a:pPr>
            <a:r>
              <a:t>Chapters 21-22, Vision 6 — heaven, the reward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marL="273326" indent="-273326">
              <a:spcBef>
                <a:spcPts val="1200"/>
              </a:spcBef>
              <a:buClr>
                <a:srgbClr val="BEBEBE"/>
              </a:buClr>
              <a:buSzPct val="125000"/>
              <a:buChar char="•"/>
            </a:pPr>
            <a:r>
              <a:t>“a Lamb standing on Mount Zion” - Jesus Christ reigning in His kingdom</a:t>
            </a:r>
          </a:p>
          <a:p>
            <a:pPr marL="273326" indent="-273326">
              <a:spcBef>
                <a:spcPts val="1200"/>
              </a:spcBef>
              <a:buClr>
                <a:srgbClr val="BEBEBE"/>
              </a:buClr>
              <a:buSzPct val="125000"/>
              <a:buChar char="•"/>
            </a:pPr>
            <a:r>
              <a:t>“one hundred and forty-four thousand”	</a:t>
            </a:r>
          </a:p>
          <a:p>
            <a:pPr lvl="1" marL="844826" indent="-273326">
              <a:spcBef>
                <a:spcPts val="1200"/>
              </a:spcBef>
              <a:buClr>
                <a:srgbClr val="BEBEBE"/>
              </a:buClr>
              <a:buSzPct val="125000"/>
              <a:buChar char="•"/>
            </a:pPr>
            <a:r>
              <a:t>1000:  A definite number representing an indefinite number</a:t>
            </a:r>
          </a:p>
          <a:p>
            <a:pPr lvl="1" marL="844826" indent="-273326">
              <a:spcBef>
                <a:spcPts val="1200"/>
              </a:spcBef>
              <a:buClr>
                <a:srgbClr val="BEBEBE"/>
              </a:buClr>
              <a:buSzPct val="125000"/>
              <a:buChar char="•"/>
            </a:pPr>
            <a:r>
              <a:t>12:  governmental perfection; 12 x 12 = 144</a:t>
            </a:r>
          </a:p>
          <a:p>
            <a:pPr marL="273326" indent="-273326">
              <a:spcBef>
                <a:spcPts val="1200"/>
              </a:spcBef>
              <a:buClr>
                <a:srgbClr val="BEBEBE"/>
              </a:buClr>
              <a:buSzPct val="125000"/>
              <a:buChar char="•"/>
            </a:pPr>
            <a:r>
              <a:t>“having His Father's name” - as opposed to the name or mark of the beast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marL="273326" indent="-273326">
              <a:spcBef>
                <a:spcPts val="1200"/>
              </a:spcBef>
              <a:buClr>
                <a:srgbClr val="BEBEBE"/>
              </a:buClr>
              <a:buSzPct val="125000"/>
              <a:buChar char="•"/>
            </a:pPr>
            <a:r>
              <a:t>Seal #6 — represents Constantine and the shift from paganism to Christianity</a:t>
            </a:r>
          </a:p>
          <a:p>
            <a:pPr marL="273326" indent="-273326">
              <a:spcBef>
                <a:spcPts val="1200"/>
              </a:spcBef>
              <a:buClr>
                <a:srgbClr val="BEBEBE"/>
              </a:buClr>
              <a:buSzPct val="125000"/>
              <a:buChar char="•"/>
            </a:pPr>
            <a:r>
              <a:t>Signals the beginning of the 1,260 years that ends with the period of the Reformation</a:t>
            </a:r>
          </a:p>
          <a:p>
            <a:pPr marL="273326" indent="-273326">
              <a:spcBef>
                <a:spcPts val="1200"/>
              </a:spcBef>
              <a:buClr>
                <a:srgbClr val="BEBEBE"/>
              </a:buClr>
              <a:buSzPct val="125000"/>
              <a:buChar char="•"/>
            </a:pPr>
            <a:r>
              <a:t>144,000 represents the small minority who did not convert to Catholicism in the Middle Ages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marL="273326" indent="-273326">
              <a:spcBef>
                <a:spcPts val="1200"/>
              </a:spcBef>
              <a:buClr>
                <a:srgbClr val="BEBEBE"/>
              </a:buClr>
              <a:buSzPct val="125000"/>
              <a:buChar char="•"/>
            </a:pPr>
            <a:r>
              <a:t>“who were not defiled with women, for they are virgins” – spiritually faithful to God	</a:t>
            </a:r>
          </a:p>
          <a:p>
            <a:pPr lvl="1" marL="844826" indent="-273326">
              <a:spcBef>
                <a:spcPts val="1200"/>
              </a:spcBef>
              <a:buClr>
                <a:srgbClr val="BEBEBE"/>
              </a:buClr>
              <a:buSzPct val="125000"/>
              <a:buChar char="•"/>
            </a:pPr>
            <a:r>
              <a:t>Those who had remained spiritually faithful amidst the harlotry of the previous chapter.</a:t>
            </a:r>
          </a:p>
          <a:p>
            <a:pPr lvl="1" marL="844826" indent="-273326">
              <a:spcBef>
                <a:spcPts val="1200"/>
              </a:spcBef>
              <a:buClr>
                <a:srgbClr val="BEBEBE"/>
              </a:buClr>
              <a:buSzPct val="125000"/>
              <a:buChar char="•"/>
            </a:pPr>
            <a:r>
              <a:t>The exclusion of Dan and Ephraim (both idolatrous) in chapter 7 confirms this.</a:t>
            </a:r>
          </a:p>
          <a:p>
            <a:pPr marL="273326" indent="-273326">
              <a:spcBef>
                <a:spcPts val="1200"/>
              </a:spcBef>
              <a:buClr>
                <a:srgbClr val="BEBEBE"/>
              </a:buClr>
              <a:buSzPct val="125000"/>
              <a:buChar char="•"/>
            </a:pPr>
            <a:r>
              <a:t>They “follow the Lamb wherever He goes” – absolute obedience</a:t>
            </a:r>
          </a:p>
          <a:p>
            <a:pPr marL="273326" indent="-273326">
              <a:spcBef>
                <a:spcPts val="1200"/>
              </a:spcBef>
              <a:buClr>
                <a:srgbClr val="BEBEBE"/>
              </a:buClr>
              <a:buSzPct val="125000"/>
              <a:buChar char="•"/>
            </a:pPr>
            <a:r>
              <a:t>“redeemed from among men, being firstfruits to God and to the Lamb” – born again Christians, redeemed from sin (James 1:18, “Of His own will He brought us forth by the word of truth, that we might be a kind of firstfruits of His creatures.”)</a:t>
            </a:r>
          </a:p>
          <a:p>
            <a:pPr marL="273326" indent="-273326">
              <a:spcBef>
                <a:spcPts val="1200"/>
              </a:spcBef>
              <a:buClr>
                <a:srgbClr val="BEBEBE"/>
              </a:buClr>
              <a:buSzPct val="125000"/>
              <a:buChar char="•"/>
            </a:pPr>
            <a:r>
              <a:t>“In their mouth is found no deceit” – as opposed to Satan and second beast who looks like a lamb but talks like a dragon and deceives those who dwell on the earth</a:t>
            </a:r>
          </a:p>
          <a:p>
            <a:pPr marL="273326" indent="-273326">
              <a:spcBef>
                <a:spcPts val="1200"/>
              </a:spcBef>
              <a:buClr>
                <a:srgbClr val="BEBEBE"/>
              </a:buClr>
              <a:buSzPct val="125000"/>
              <a:buChar char="•"/>
            </a:pPr>
            <a:r>
              <a:t>“without fault before the throne of God” (Ephesians 5:27, “that He might present her to Himself a glorious church, not having spot or wrinkle or any such thing, but that she should be holy and without blemish.”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marL="273326" indent="-273326">
              <a:spcBef>
                <a:spcPts val="1200"/>
              </a:spcBef>
              <a:buClr>
                <a:srgbClr val="BEBEBE"/>
              </a:buClr>
              <a:buSzPct val="125000"/>
              <a:buChar char="•"/>
            </a:pPr>
            <a:r>
              <a:t>“like the voice of many waters” - a description of the voice of Christ (see Revelation 1:15)</a:t>
            </a:r>
          </a:p>
          <a:p>
            <a:pPr marL="273326" indent="-273326">
              <a:spcBef>
                <a:spcPts val="1200"/>
              </a:spcBef>
              <a:buClr>
                <a:srgbClr val="BEBEBE"/>
              </a:buClr>
              <a:buSzPct val="125000"/>
              <a:buChar char="•"/>
            </a:pPr>
            <a:r>
              <a:t>“sound of harpists playing their harps” - the songs of the saints before the throne (see Revelation 5:8)</a:t>
            </a:r>
          </a:p>
          <a:p>
            <a:pPr marL="273326" indent="-273326">
              <a:spcBef>
                <a:spcPts val="1200"/>
              </a:spcBef>
              <a:buClr>
                <a:srgbClr val="BEBEBE"/>
              </a:buClr>
              <a:buSzPct val="125000"/>
              <a:buChar char="•"/>
            </a:pPr>
            <a:r>
              <a:t>Redemption first, then singing follow (e.g. redemption in Exodus 14, singing in Exodus 15)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marL="273326" indent="-273326">
              <a:spcBef>
                <a:spcPts val="1200"/>
              </a:spcBef>
              <a:buClr>
                <a:srgbClr val="BEBEBE"/>
              </a:buClr>
              <a:buSzPct val="125000"/>
              <a:buChar char="•"/>
            </a:pPr>
            <a:r>
              <a:t>Can be connected with mankind – we are made in the image of God (Genesis 1:26-27, James 3:9)</a:t>
            </a:r>
          </a:p>
          <a:p>
            <a:pPr marL="273326" indent="-273326">
              <a:spcBef>
                <a:spcPts val="1200"/>
              </a:spcBef>
              <a:buClr>
                <a:srgbClr val="BEBEBE"/>
              </a:buClr>
              <a:buSzPct val="125000"/>
              <a:buChar char="•"/>
            </a:pPr>
            <a:r>
              <a:t>“Image” carries an idolatrous connotation</a:t>
            </a:r>
          </a:p>
          <a:p>
            <a:pPr lvl="1" marL="844826" indent="-273326">
              <a:spcBef>
                <a:spcPts val="1200"/>
              </a:spcBef>
              <a:buClr>
                <a:srgbClr val="BEBEBE"/>
              </a:buClr>
              <a:buSzPct val="125000"/>
              <a:buChar char="•"/>
            </a:pPr>
            <a:r>
              <a:t>The image would be a fabrication of the first beast</a:t>
            </a:r>
          </a:p>
          <a:p>
            <a:pPr lvl="1" marL="844826" indent="-273326">
              <a:spcBef>
                <a:spcPts val="1200"/>
              </a:spcBef>
              <a:buClr>
                <a:srgbClr val="BEBEBE"/>
              </a:buClr>
              <a:buSzPct val="125000"/>
              <a:buChar char="•"/>
            </a:pPr>
            <a:r>
              <a:t>The first beast was to be worshipped (13:4) and mankind would be forced to worship the image (13:15)</a:t>
            </a:r>
          </a:p>
          <a:p>
            <a:pPr lvl="1" marL="844826" indent="-273326">
              <a:spcBef>
                <a:spcPts val="1200"/>
              </a:spcBef>
              <a:buClr>
                <a:srgbClr val="BEBEBE"/>
              </a:buClr>
              <a:buSzPct val="125000"/>
              <a:buChar char="•"/>
            </a:pPr>
            <a:r>
              <a:t>It’s like the first beast, but it is separate from it</a:t>
            </a:r>
          </a:p>
          <a:p>
            <a:pPr marL="273326" indent="-273326">
              <a:spcBef>
                <a:spcPts val="1200"/>
              </a:spcBef>
              <a:buClr>
                <a:srgbClr val="BEBEBE"/>
              </a:buClr>
              <a:buSzPct val="125000"/>
              <a:buChar char="•"/>
            </a:pPr>
            <a:r>
              <a:t>Verse 15 - the papacy gives “breath to the image”</a:t>
            </a:r>
          </a:p>
          <a:p>
            <a:pPr lvl="1" marL="844826" indent="-273326">
              <a:spcBef>
                <a:spcPts val="1200"/>
              </a:spcBef>
              <a:buClr>
                <a:srgbClr val="BEBEBE"/>
              </a:buClr>
              <a:buSzPct val="125000"/>
              <a:buChar char="•"/>
            </a:pPr>
            <a:r>
              <a:t>To bring it to life, to animate, to create – Genesis 2:7, “And the LORD God formed man of the dust of the ground, and breathed into his nostrils the breath of life; and man became a living being.”</a:t>
            </a:r>
          </a:p>
          <a:p>
            <a:pPr lvl="1" marL="844826" indent="-273326">
              <a:spcBef>
                <a:spcPts val="1200"/>
              </a:spcBef>
              <a:buClr>
                <a:srgbClr val="BEBEBE"/>
              </a:buClr>
              <a:buSzPct val="125000"/>
              <a:buChar char="•"/>
            </a:pPr>
            <a:r>
              <a:t>The second beast would make the image alive — enable it to communicate.</a:t>
            </a:r>
          </a:p>
          <a:p>
            <a:pPr marL="273326" indent="-273326">
              <a:spcBef>
                <a:spcPts val="1200"/>
              </a:spcBef>
              <a:buClr>
                <a:srgbClr val="BEBEBE"/>
              </a:buClr>
              <a:buSzPct val="125000"/>
              <a:buChar char="•"/>
            </a:pPr>
            <a:r>
              <a:t>Verse 15 - the image compels the world to worship it under threat of death (“the image of the beast should…cause as many as would not worship the image of the beast to be killed”)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marL="273326" indent="-273326">
              <a:spcBef>
                <a:spcPts val="1200"/>
              </a:spcBef>
              <a:buClr>
                <a:srgbClr val="BEBEBE"/>
              </a:buClr>
              <a:buSzPct val="125000"/>
              <a:buChar char="•"/>
            </a:pPr>
            <a:r>
              <a:t>Pope Stephen II anointed Pepin and his two sons “Patrician of the Romans” – a made-up title to curry favor with Pepin</a:t>
            </a:r>
          </a:p>
          <a:p>
            <a:pPr marL="273326" indent="-273326">
              <a:spcBef>
                <a:spcPts val="1200"/>
              </a:spcBef>
              <a:buClr>
                <a:srgbClr val="BEBEBE"/>
              </a:buClr>
              <a:buSzPct val="125000"/>
              <a:buChar char="•"/>
            </a:pPr>
            <a:r>
              <a:t>Pepin defends Rome against the Lombards; Pepin and his sons become protectors of the Papacy</a:t>
            </a:r>
          </a:p>
          <a:p>
            <a:pPr marL="273326" indent="-273326">
              <a:spcBef>
                <a:spcPts val="1200"/>
              </a:spcBef>
              <a:buClr>
                <a:srgbClr val="BEBEBE"/>
              </a:buClr>
              <a:buSzPct val="125000"/>
              <a:buChar char="•"/>
            </a:pPr>
            <a:r>
              <a:t>In 756, Pepin donates the lands of central Italy to the papacy creating the Papal States</a:t>
            </a:r>
          </a:p>
          <a:p>
            <a:pPr marL="273326" indent="-273326">
              <a:spcBef>
                <a:spcPts val="1200"/>
              </a:spcBef>
              <a:buClr>
                <a:srgbClr val="BEBEBE"/>
              </a:buClr>
              <a:buSzPct val="125000"/>
              <a:buChar char="•"/>
            </a:pPr>
            <a:r>
              <a:t>One of Pepin’s sons is Charles I who would later become known as Charlemagne, “Charles the Great”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marL="273326" indent="-273326">
              <a:spcBef>
                <a:spcPts val="1200"/>
              </a:spcBef>
              <a:buClr>
                <a:srgbClr val="BEBEBE"/>
              </a:buClr>
              <a:buSzPct val="125000"/>
              <a:buChar char="•"/>
            </a:pPr>
            <a:r>
              <a:t>She blinded and deposed her son, Constantine IV, in 797 to become empress.</a:t>
            </a:r>
          </a:p>
          <a:p>
            <a:pPr marL="273326" indent="-273326">
              <a:spcBef>
                <a:spcPts val="1200"/>
              </a:spcBef>
              <a:buClr>
                <a:srgbClr val="BEBEBE"/>
              </a:buClr>
              <a:buSzPct val="125000"/>
              <a:buChar char="•"/>
            </a:pPr>
            <a:r>
              <a:t>A woman ruling the Eastern Roman Empire was highly controversial – she was viewed as having “usurped the authority of a man.”</a:t>
            </a:r>
          </a:p>
          <a:p>
            <a:pPr marL="273326" indent="-273326">
              <a:spcBef>
                <a:spcPts val="1200"/>
              </a:spcBef>
              <a:buClr>
                <a:srgbClr val="BEBEBE"/>
              </a:buClr>
              <a:buSzPct val="125000"/>
              <a:buChar char="•"/>
            </a:pPr>
            <a:r>
              <a:t>Pope Leo refused to acknowledge her legitimacy – as far as he was concerned, no emperor sat on the throne of Rome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A new community — a new nation — with a monarch hailed as the “new David” and the new Constantine.</a:t>
            </a:r>
          </a:p>
          <a:p>
            <a:pPr/>
          </a:p>
          <a:p>
            <a:pPr/>
            <a:r>
              <a:t>Total allegiance to the Roman church, the guardian of the church</a:t>
            </a:r>
          </a:p>
          <a:p>
            <a:pPr/>
          </a:p>
          <a:p>
            <a:pPr/>
            <a:r>
              <a:t>The kingdom was Frankish, NOT Roman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marL="273326" indent="-273326">
              <a:spcBef>
                <a:spcPts val="1200"/>
              </a:spcBef>
              <a:buClr>
                <a:srgbClr val="BEBEBE"/>
              </a:buClr>
              <a:buSzPct val="125000"/>
              <a:buChar char="•"/>
            </a:pPr>
            <a:r>
              <a:t>Considered by the Catholic Church to be the legal successor of the Roman Empire</a:t>
            </a:r>
          </a:p>
          <a:p>
            <a:pPr marL="273326" indent="-273326">
              <a:spcBef>
                <a:spcPts val="1200"/>
              </a:spcBef>
              <a:buClr>
                <a:srgbClr val="BEBEBE"/>
              </a:buClr>
              <a:buSzPct val="125000"/>
              <a:buChar char="•"/>
            </a:pPr>
            <a:r>
              <a:t>The emperors claimed an unbroken succession from the emperors of Ancient Rome</a:t>
            </a:r>
          </a:p>
          <a:p>
            <a:pPr lvl="1" marL="844826" indent="-273326">
              <a:spcBef>
                <a:spcPts val="1200"/>
              </a:spcBef>
              <a:buClr>
                <a:srgbClr val="BEBEBE"/>
              </a:buClr>
              <a:buSzPct val="125000"/>
              <a:buChar char="•"/>
            </a:pPr>
            <a:r>
              <a:t>Known as translatio imperii, “transfer of rule”</a:t>
            </a:r>
          </a:p>
          <a:p>
            <a:pPr lvl="1" marL="844826" indent="-273326">
              <a:spcBef>
                <a:spcPts val="1200"/>
              </a:spcBef>
              <a:buClr>
                <a:srgbClr val="BEBEBE"/>
              </a:buClr>
              <a:buSzPct val="125000"/>
              <a:buChar char="•"/>
            </a:pPr>
            <a:r>
              <a:t>Led by the doctrine Renovatio imperii Romanorum ("renewal of the empire of the Romans")</a:t>
            </a:r>
          </a:p>
          <a:p>
            <a:pPr lvl="1" marL="844826" indent="-273326">
              <a:spcBef>
                <a:spcPts val="1200"/>
              </a:spcBef>
              <a:buClr>
                <a:srgbClr val="BEBEBE"/>
              </a:buClr>
              <a:buSzPct val="125000"/>
              <a:buChar char="•"/>
            </a:pPr>
            <a:r>
              <a:t>It is known as the Roman Empire until the 13th century when it is changed to the Holy Roman Empire</a:t>
            </a:r>
          </a:p>
          <a:p>
            <a:pPr marL="273326" indent="-273326">
              <a:spcBef>
                <a:spcPts val="1200"/>
              </a:spcBef>
              <a:buClr>
                <a:srgbClr val="BEBEBE"/>
              </a:buClr>
              <a:buSzPct val="125000"/>
              <a:buChar char="•"/>
            </a:pPr>
            <a:r>
              <a:t>Its first monarchs were French – the Carolingian dynasty started by Charlemagne </a:t>
            </a:r>
          </a:p>
          <a:p>
            <a:pPr marL="273326" indent="-273326">
              <a:spcBef>
                <a:spcPts val="1200"/>
              </a:spcBef>
              <a:buClr>
                <a:srgbClr val="BEBEBE"/>
              </a:buClr>
              <a:buSzPct val="125000"/>
              <a:buChar char="•"/>
            </a:pPr>
            <a:r>
              <a:t>962 – Otto I, king of Germany, is crowned Emperor of Rome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marL="273326" indent="-273326">
              <a:spcBef>
                <a:spcPts val="1200"/>
              </a:spcBef>
              <a:buClr>
                <a:srgbClr val="BEBEBE"/>
              </a:buClr>
              <a:buSzPct val="125000"/>
              <a:buChar char="•"/>
            </a:pPr>
            <a:r>
              <a:t>Created by Pope Leo III and (maybe) Charlemagne </a:t>
            </a:r>
          </a:p>
          <a:p>
            <a:pPr marL="273326" indent="-273326">
              <a:spcBef>
                <a:spcPts val="1200"/>
              </a:spcBef>
              <a:buClr>
                <a:srgbClr val="BEBEBE"/>
              </a:buClr>
              <a:buSzPct val="125000"/>
              <a:buChar char="•"/>
            </a:pPr>
            <a:r>
              <a:t>Τrue successor to Rome was Byzantium</a:t>
            </a:r>
          </a:p>
          <a:p>
            <a:pPr lvl="1" marL="844826" indent="-273326">
              <a:spcBef>
                <a:spcPts val="1200"/>
              </a:spcBef>
              <a:buClr>
                <a:srgbClr val="BEBEBE"/>
              </a:buClr>
              <a:buSzPct val="125000"/>
              <a:buChar char="•"/>
            </a:pPr>
            <a:r>
              <a:t>In the Byzantine Empire, one could link a succession of emperors back to Constantine and Marcus Aurerlius and Augustus – over three centuries separated Charlemagne from the last Emperor of the West.</a:t>
            </a:r>
          </a:p>
          <a:p>
            <a:pPr marL="273326" indent="-273326">
              <a:spcBef>
                <a:spcPts val="1200"/>
              </a:spcBef>
              <a:buClr>
                <a:srgbClr val="BEBEBE"/>
              </a:buClr>
              <a:buSzPct val="125000"/>
              <a:buChar char="•"/>
            </a:pPr>
            <a:r>
              <a:t>The pope had no legal right or claim to make Charlemagne emperor</a:t>
            </a:r>
          </a:p>
          <a:p>
            <a:pPr lvl="1" marL="844826" indent="-273326">
              <a:spcBef>
                <a:spcPts val="1200"/>
              </a:spcBef>
              <a:buClr>
                <a:srgbClr val="BEBEBE"/>
              </a:buClr>
              <a:buSzPct val="125000"/>
              <a:buChar char="•"/>
            </a:pPr>
            <a:r>
              <a:t>Rome remained under the jurisdiction of Byzantium, therefore the coronation of Charlemagne as Emperor of Rome was illegal and revolutionary</a:t>
            </a:r>
          </a:p>
          <a:p>
            <a:pPr lvl="1" marL="844826" indent="-273326">
              <a:spcBef>
                <a:spcPts val="1200"/>
              </a:spcBef>
              <a:buClr>
                <a:srgbClr val="BEBEBE"/>
              </a:buClr>
              <a:buSzPct val="125000"/>
              <a:buChar char="•"/>
            </a:pPr>
            <a:r>
              <a:t>The Byzantines saw Charlemagne as a usurper and nothing more than the King of the Franks and the Lombards.</a:t>
            </a:r>
          </a:p>
          <a:p>
            <a:pPr marL="273326" indent="-273326">
              <a:spcBef>
                <a:spcPts val="1200"/>
              </a:spcBef>
              <a:buClr>
                <a:srgbClr val="BEBEBE"/>
              </a:buClr>
              <a:buSzPct val="125000"/>
              <a:buChar char="•"/>
            </a:pPr>
            <a:r>
              <a:t>So what is an empire created by a powerful man, that looks like another empire, has no historical connection to the other empire, but claims to be that empire?</a:t>
            </a:r>
          </a:p>
          <a:p>
            <a:pPr lvl="1" marL="844826" indent="-273326">
              <a:spcBef>
                <a:spcPts val="1200"/>
              </a:spcBef>
              <a:buClr>
                <a:srgbClr val="BEBEBE"/>
              </a:buClr>
              <a:buSzPct val="125000"/>
              <a:buChar char="•"/>
            </a:pPr>
            <a:r>
              <a:t>It’s an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marL="273326" indent="-273326">
              <a:spcBef>
                <a:spcPts val="1200"/>
              </a:spcBef>
              <a:buClr>
                <a:srgbClr val="BEBEBE"/>
              </a:buClr>
              <a:buSzPct val="125000"/>
              <a:buChar char="•"/>
            </a:pPr>
            <a:r>
              <a:t>As an additional benefit, Pope Leo managed to further solidify the supremacy of his office by creating an empire out of whole cloth.</a:t>
            </a:r>
          </a:p>
          <a:p>
            <a:pPr marL="273326" indent="-273326">
              <a:spcBef>
                <a:spcPts val="1200"/>
              </a:spcBef>
              <a:buClr>
                <a:srgbClr val="BEBEBE"/>
              </a:buClr>
              <a:buSzPct val="125000"/>
              <a:buChar char="•"/>
            </a:pPr>
            <a:r>
              <a:t>Durant agrees.</a:t>
            </a:r>
          </a:p>
          <a:p>
            <a:pPr lvl="1" marL="844826" indent="-273326">
              <a:spcBef>
                <a:spcPts val="1200"/>
              </a:spcBef>
              <a:buClr>
                <a:srgbClr val="BEBEBE"/>
              </a:buClr>
              <a:buSzPct val="125000"/>
              <a:buChar char="•"/>
            </a:pPr>
            <a:r>
              <a:t>After Charlemagne's coronation, “no man could be an accepted emperor in the West without anointment by a pope.” (Age of Faith, p. 525)</a:t>
            </a:r>
          </a:p>
          <a:p>
            <a:pPr lvl="1" marL="844826" indent="-273326">
              <a:spcBef>
                <a:spcPts val="1200"/>
              </a:spcBef>
              <a:buClr>
                <a:srgbClr val="BEBEBE"/>
              </a:buClr>
              <a:buSzPct val="125000"/>
              <a:buChar char="•"/>
            </a:pPr>
            <a:r>
              <a:t>Durant goes on to observe, “When Charlemagne died (814), the domination of the church by the Frank state was reversed; step by step the clergy of France subordinated its kings; and while the empire of Charlemagne collapsed, the authority and influence of the church increased.” (Durant, AOF, 525)</a:t>
            </a:r>
          </a:p>
          <a:p>
            <a:pPr marL="273326" indent="-273326">
              <a:spcBef>
                <a:spcPts val="1200"/>
              </a:spcBef>
              <a:buClr>
                <a:srgbClr val="BEBEBE"/>
              </a:buClr>
              <a:buSzPct val="125000"/>
              <a:buChar char="•"/>
            </a:pPr>
            <a:r>
              <a:t>So the creation of the Holy Roman Empire benefitted both beasts: it solidified the supremacy of the papacy and strengthened the standing of the Latin church in terms of authority and influence.</a:t>
            </a:r>
          </a:p>
          <a:p>
            <a:pPr marL="273326" indent="-273326">
              <a:spcBef>
                <a:spcPts val="1200"/>
              </a:spcBef>
              <a:buClr>
                <a:srgbClr val="BEBEBE"/>
              </a:buClr>
              <a:buSzPct val="125000"/>
              <a:buChar char="•"/>
            </a:pPr>
            <a:r>
              <a:t>And it created a secular institution that that largely marched in lockstep with the church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No dissent allowed, no other sects, complete doctrinal homogeny </a:t>
            </a:r>
          </a:p>
          <a:p>
            <a:pPr/>
          </a:p>
          <a:p>
            <a:pPr/>
            <a:r>
              <a:t>You could not claim to be any other flavor of Christianity — you had to be Catholic</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5692775"/>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2841625"/>
            <a:ext cx="22479000" cy="2857500"/>
          </a:xfrm>
          <a:prstGeom prst="rect">
            <a:avLst/>
          </a:prstGeom>
        </p:spPr>
        <p:txBody>
          <a:bodyPr anchor="b"/>
          <a:lstStyle/>
          <a:p>
            <a:pPr/>
            <a:r>
              <a:t>Title Text</a:t>
            </a:r>
          </a:p>
        </p:txBody>
      </p:sp>
      <p:sp>
        <p:nvSpPr>
          <p:cNvPr id="15" name="Body Level One…"/>
          <p:cNvSpPr txBox="1"/>
          <p:nvPr>
            <p:ph type="body" idx="1"/>
          </p:nvPr>
        </p:nvSpPr>
        <p:spPr>
          <a:xfrm>
            <a:off x="952500" y="6334323"/>
            <a:ext cx="22479000" cy="5997179"/>
          </a:xfrm>
          <a:prstGeom prst="rect">
            <a:avLst/>
          </a:prstGeom>
        </p:spPr>
        <p:txBody>
          <a:bodyPr/>
          <a:lstStyle>
            <a:lvl1pPr marL="0" indent="0">
              <a:lnSpc>
                <a:spcPct val="120000"/>
              </a:lnSpc>
              <a:spcBef>
                <a:spcPts val="0"/>
              </a:spcBef>
              <a:buSzTx/>
              <a:buNone/>
              <a:defRPr sz="6000"/>
            </a:lvl1pPr>
            <a:lvl2pPr marL="0" indent="0">
              <a:lnSpc>
                <a:spcPct val="120000"/>
              </a:lnSpc>
              <a:spcBef>
                <a:spcPts val="0"/>
              </a:spcBef>
              <a:buSzTx/>
              <a:buNone/>
              <a:defRPr sz="6000"/>
            </a:lvl2pPr>
            <a:lvl3pPr marL="0" indent="0">
              <a:lnSpc>
                <a:spcPct val="120000"/>
              </a:lnSpc>
              <a:spcBef>
                <a:spcPts val="0"/>
              </a:spcBef>
              <a:buSzTx/>
              <a:buNone/>
              <a:defRPr sz="6000"/>
            </a:lvl3pPr>
            <a:lvl4pPr marL="0" indent="0">
              <a:lnSpc>
                <a:spcPct val="120000"/>
              </a:lnSpc>
              <a:spcBef>
                <a:spcPts val="0"/>
              </a:spcBef>
              <a:buSzTx/>
              <a:buNone/>
              <a:defRPr sz="6000"/>
            </a:lvl4pPr>
            <a:lvl5pPr marL="0" indent="0">
              <a:lnSpc>
                <a:spcPct val="120000"/>
              </a:lnSpc>
              <a:spcBef>
                <a:spcPts val="0"/>
              </a:spcBef>
              <a:buSzTx/>
              <a:buNone/>
              <a:defRPr sz="60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3, Part 6 (Revelation 13:15 - 14:20) - The Second Beast and the Winepress of God"/>
          <p:cNvSpPr txBox="1"/>
          <p:nvPr>
            <p:ph type="body" sz="quarter" idx="1"/>
          </p:nvPr>
        </p:nvSpPr>
        <p:spPr>
          <a:prstGeom prst="rect">
            <a:avLst/>
          </a:prstGeom>
        </p:spPr>
        <p:txBody>
          <a:bodyPr/>
          <a:lstStyle/>
          <a:p>
            <a:pPr/>
            <a:r>
              <a:t>Vision 3, Part 6 (Revelation 13:15 - 14:20) - The Second Beast and the Winepress of God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he Successor of the Roman Empire"/>
          <p:cNvSpPr txBox="1"/>
          <p:nvPr>
            <p:ph type="title"/>
          </p:nvPr>
        </p:nvSpPr>
        <p:spPr>
          <a:prstGeom prst="rect">
            <a:avLst/>
          </a:prstGeom>
        </p:spPr>
        <p:txBody>
          <a:bodyPr/>
          <a:lstStyle/>
          <a:p>
            <a:pPr/>
            <a:r>
              <a:t>The Successor of the Roman Empire</a:t>
            </a:r>
          </a:p>
        </p:txBody>
      </p:sp>
      <p:sp>
        <p:nvSpPr>
          <p:cNvPr id="191" name="Claimed an unbroken succession from the emperors of Ancient Rome - translatio imperii, “transfer of rule”…"/>
          <p:cNvSpPr txBox="1"/>
          <p:nvPr>
            <p:ph type="body" idx="1"/>
          </p:nvPr>
        </p:nvSpPr>
        <p:spPr>
          <a:prstGeom prst="rect">
            <a:avLst/>
          </a:prstGeom>
        </p:spPr>
        <p:txBody>
          <a:bodyPr/>
          <a:lstStyle/>
          <a:p>
            <a:pPr marL="571499" indent="-571499">
              <a:lnSpc>
                <a:spcPct val="120000"/>
              </a:lnSpc>
              <a:spcBef>
                <a:spcPts val="4200"/>
              </a:spcBef>
              <a:buBlip>
                <a:blip r:embed="rId3"/>
              </a:buBlip>
              <a:defRPr sz="6000"/>
            </a:pPr>
            <a:r>
              <a:t>Claimed an unbroken succession from the emperors of Ancient Rome - </a:t>
            </a:r>
            <a:r>
              <a:rPr i="1"/>
              <a:t>translatio imperii</a:t>
            </a:r>
            <a:r>
              <a:t>, “transfer of rule”</a:t>
            </a:r>
          </a:p>
          <a:p>
            <a:pPr marL="571499" indent="-571499">
              <a:lnSpc>
                <a:spcPct val="120000"/>
              </a:lnSpc>
              <a:spcBef>
                <a:spcPts val="4200"/>
              </a:spcBef>
              <a:buBlip>
                <a:blip r:embed="rId3"/>
              </a:buBlip>
              <a:defRPr sz="6000"/>
            </a:pPr>
            <a:r>
              <a:t>First monarchs were French — the Carolingian dynasty</a:t>
            </a:r>
          </a:p>
          <a:p>
            <a:pPr marL="571499" indent="-571499">
              <a:lnSpc>
                <a:spcPct val="120000"/>
              </a:lnSpc>
              <a:spcBef>
                <a:spcPts val="4200"/>
              </a:spcBef>
              <a:buBlip>
                <a:blip r:embed="rId3"/>
              </a:buBlip>
              <a:defRPr sz="6000"/>
            </a:pPr>
            <a:r>
              <a:t>962 — Otto I, King of Germany, crowned Emperor of Rome</a:t>
            </a:r>
          </a:p>
          <a:p>
            <a:pPr marL="571499" indent="-571499">
              <a:lnSpc>
                <a:spcPct val="120000"/>
              </a:lnSpc>
              <a:spcBef>
                <a:spcPts val="4200"/>
              </a:spcBef>
              <a:buBlip>
                <a:blip r:embed="rId3"/>
              </a:buBlip>
              <a:defRPr sz="6000"/>
            </a:pPr>
            <a:r>
              <a:t>Empire was first French, then German: “The Holy Roman Empire was neither holy nor Roman.” (Voltaire, 1756)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A complete fabrication"/>
          <p:cNvSpPr txBox="1"/>
          <p:nvPr>
            <p:ph type="title"/>
          </p:nvPr>
        </p:nvSpPr>
        <p:spPr>
          <a:prstGeom prst="rect">
            <a:avLst/>
          </a:prstGeom>
        </p:spPr>
        <p:txBody>
          <a:bodyPr/>
          <a:lstStyle/>
          <a:p>
            <a:pPr/>
            <a:r>
              <a:t>A complete fabrication</a:t>
            </a:r>
          </a:p>
        </p:txBody>
      </p:sp>
      <p:sp>
        <p:nvSpPr>
          <p:cNvPr id="196" name="Created by Pope Leo III and (maybe) Charlemagne…"/>
          <p:cNvSpPr txBox="1"/>
          <p:nvPr>
            <p:ph type="body" idx="1"/>
          </p:nvPr>
        </p:nvSpPr>
        <p:spPr>
          <a:prstGeom prst="rect">
            <a:avLst/>
          </a:prstGeom>
        </p:spPr>
        <p:txBody>
          <a:bodyPr/>
          <a:lstStyle/>
          <a:p>
            <a:pPr marL="571499" indent="-571499">
              <a:lnSpc>
                <a:spcPct val="120000"/>
              </a:lnSpc>
              <a:spcBef>
                <a:spcPts val="3600"/>
              </a:spcBef>
              <a:buBlip>
                <a:blip r:embed="rId3"/>
              </a:buBlip>
              <a:defRPr sz="5400"/>
            </a:pPr>
            <a:r>
              <a:t>Created by Pope Leo III and (maybe) Charlemagne </a:t>
            </a:r>
          </a:p>
          <a:p>
            <a:pPr marL="571499" indent="-571499">
              <a:lnSpc>
                <a:spcPct val="120000"/>
              </a:lnSpc>
              <a:spcBef>
                <a:spcPts val="3600"/>
              </a:spcBef>
              <a:buBlip>
                <a:blip r:embed="rId3"/>
              </a:buBlip>
              <a:defRPr sz="5400"/>
            </a:pPr>
            <a:r>
              <a:t>Τrue successor to Rome was Byzantium</a:t>
            </a:r>
          </a:p>
          <a:p>
            <a:pPr marL="571499" indent="-571499">
              <a:lnSpc>
                <a:spcPct val="120000"/>
              </a:lnSpc>
              <a:spcBef>
                <a:spcPts val="3600"/>
              </a:spcBef>
              <a:buBlip>
                <a:blip r:embed="rId3"/>
              </a:buBlip>
              <a:defRPr sz="5400"/>
            </a:pPr>
            <a:r>
              <a:t>The pope had no legal right or claim to make Charlemagne emperor</a:t>
            </a:r>
          </a:p>
          <a:p>
            <a:pPr marL="571499" indent="-571499">
              <a:lnSpc>
                <a:spcPct val="120000"/>
              </a:lnSpc>
              <a:spcBef>
                <a:spcPts val="3600"/>
              </a:spcBef>
              <a:buBlip>
                <a:blip r:embed="rId3"/>
              </a:buBlip>
              <a:defRPr sz="5400"/>
            </a:pPr>
            <a:r>
              <a:t>So what is an empire created by a pope, that looks like another empire, has no historical connection to the other empire, but claims to be that empire?</a:t>
            </a:r>
          </a:p>
          <a:p>
            <a:pPr lvl="1">
              <a:lnSpc>
                <a:spcPct val="120000"/>
              </a:lnSpc>
              <a:spcBef>
                <a:spcPts val="3600"/>
              </a:spcBef>
              <a:buBlip>
                <a:blip r:embed="rId3"/>
              </a:buBlip>
              <a:defRPr sz="5400"/>
            </a:pPr>
            <a:r>
              <a:t>It’s an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Norwich, Absolute Monarchs"/>
          <p:cNvSpPr txBox="1"/>
          <p:nvPr>
            <p:ph type="body" idx="21"/>
          </p:nvPr>
        </p:nvSpPr>
        <p:spPr>
          <a:xfrm>
            <a:off x="952500" y="10021034"/>
            <a:ext cx="22479000" cy="711201"/>
          </a:xfrm>
          <a:prstGeom prst="rect">
            <a:avLst/>
          </a:prstGeom>
        </p:spPr>
        <p:txBody>
          <a:bodyPr/>
          <a:lstStyle/>
          <a:p>
            <a:pPr/>
            <a:r>
              <a:t>–Norwich, Absolute Monarchs</a:t>
            </a:r>
          </a:p>
        </p:txBody>
      </p:sp>
      <p:sp>
        <p:nvSpPr>
          <p:cNvPr id="201" name="“Charles had received, as his enemies were quick to point out, only a title; the imperial crown brought with it not a single new subject or soldier, nor an acre of new territory.”"/>
          <p:cNvSpPr txBox="1"/>
          <p:nvPr>
            <p:ph type="body" idx="22"/>
          </p:nvPr>
        </p:nvSpPr>
        <p:spPr>
          <a:xfrm>
            <a:off x="1256983" y="4640778"/>
            <a:ext cx="22179709" cy="3685541"/>
          </a:xfrm>
          <a:prstGeom prst="rect">
            <a:avLst/>
          </a:prstGeom>
        </p:spPr>
        <p:txBody>
          <a:bodyPr/>
          <a:lstStyle>
            <a:lvl1pPr>
              <a:defRPr sz="7200"/>
            </a:lvl1pPr>
          </a:lstStyle>
          <a:p>
            <a:pPr/>
            <a:r>
              <a:t>“Charles had received, as his enemies were quick to point out, only a title; the imperial crown brought with it not a single new subject or soldier, nor an acre of new territory.”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Norwich, Absolute Monarchs"/>
          <p:cNvSpPr txBox="1"/>
          <p:nvPr>
            <p:ph type="body" idx="21"/>
          </p:nvPr>
        </p:nvSpPr>
        <p:spPr>
          <a:xfrm>
            <a:off x="952500" y="11958735"/>
            <a:ext cx="22479000" cy="711201"/>
          </a:xfrm>
          <a:prstGeom prst="rect">
            <a:avLst/>
          </a:prstGeom>
        </p:spPr>
        <p:txBody>
          <a:bodyPr/>
          <a:lstStyle/>
          <a:p>
            <a:pPr/>
            <a:r>
              <a:t>–Norwich, Absolute Monarchs</a:t>
            </a:r>
          </a:p>
        </p:txBody>
      </p:sp>
      <p:sp>
        <p:nvSpPr>
          <p:cNvPr id="204" name="“There remains the question of why the pope acted as he did. Not, certainly, to engineer a deliberate split in the Roman Empire, still less to bring about two rival empires where one had been before. There was, so far as he was concerned, no living emper"/>
          <p:cNvSpPr txBox="1"/>
          <p:nvPr>
            <p:ph type="body" idx="22"/>
          </p:nvPr>
        </p:nvSpPr>
        <p:spPr>
          <a:xfrm>
            <a:off x="952501" y="920310"/>
            <a:ext cx="22478999" cy="10741661"/>
          </a:xfrm>
          <a:prstGeom prst="rect">
            <a:avLst/>
          </a:prstGeom>
        </p:spPr>
        <p:txBody>
          <a:bodyPr/>
          <a:lstStyle>
            <a:lvl1pPr>
              <a:defRPr sz="6200"/>
            </a:lvl1pPr>
          </a:lstStyle>
          <a:p>
            <a:pPr/>
            <a:r>
              <a:t>“There remains the question of why the pope acted as he did. Not, certainly, to engineer a deliberate split in the Roman Empire, still less to bring about two rival empires where one had been before. There was, so far as he was concerned, no living emperor at that time. Very well, he would create one, and because the Byzantines had proved so unsatisfactory from every point of view-political, military, and doctrinal-he would select a Westerner, the one man who, by his wisdom and statesmanship and the vastness of his dominions, as well as by his prodigious physical stature, stood head and shoulders above his contemporaries.”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Norwich,  Absolute Monarchs"/>
          <p:cNvSpPr txBox="1"/>
          <p:nvPr>
            <p:ph type="body" idx="21"/>
          </p:nvPr>
        </p:nvSpPr>
        <p:spPr>
          <a:xfrm>
            <a:off x="952500" y="11518344"/>
            <a:ext cx="22479000" cy="711201"/>
          </a:xfrm>
          <a:prstGeom prst="rect">
            <a:avLst/>
          </a:prstGeom>
        </p:spPr>
        <p:txBody>
          <a:bodyPr/>
          <a:lstStyle/>
          <a:p>
            <a:pPr/>
            <a:r>
              <a:t>–Norwich,  Absolute Monarchs</a:t>
            </a:r>
          </a:p>
        </p:txBody>
      </p:sp>
      <p:sp>
        <p:nvSpPr>
          <p:cNvPr id="207" name="“But if Leo conferred a great honor on Charles that Christmas morning, he bestowed a still greater one on himself: the right to appoint, and to invest with crown and scepter, the Emperor of the Romans. Here was something new, even revolutionary. No ponti"/>
          <p:cNvSpPr txBox="1"/>
          <p:nvPr>
            <p:ph type="body" idx="22"/>
          </p:nvPr>
        </p:nvSpPr>
        <p:spPr>
          <a:xfrm>
            <a:off x="1054231" y="1606708"/>
            <a:ext cx="22275538" cy="9174481"/>
          </a:xfrm>
          <a:prstGeom prst="rect">
            <a:avLst/>
          </a:prstGeom>
        </p:spPr>
        <p:txBody>
          <a:bodyPr/>
          <a:lstStyle>
            <a:lvl1pPr>
              <a:defRPr sz="6600"/>
            </a:lvl1pPr>
          </a:lstStyle>
          <a:p>
            <a:pPr/>
            <a:r>
              <a:t>“But if Leo conferred a great honor on Charles that Christmas morning, he bestowed a still greater one on himself: the right to appoint, and to invest with crown and scepter, the Emperor of the Romans. Here was something new, even revolutionary. No pontiff had ever before claimed for himself such a privilege-not only establishing the imperial crown as his own personal gift but simultaneously granting himself implicit superiority over the emperor whom he had created.”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13:16-18"/>
          <p:cNvSpPr txBox="1"/>
          <p:nvPr>
            <p:ph type="ctrTitle"/>
          </p:nvPr>
        </p:nvSpPr>
        <p:spPr>
          <a:prstGeom prst="rect">
            <a:avLst/>
          </a:prstGeom>
        </p:spPr>
        <p:txBody>
          <a:bodyPr/>
          <a:lstStyle/>
          <a:p>
            <a:pPr/>
            <a:r>
              <a:t>13:16-18</a:t>
            </a:r>
          </a:p>
        </p:txBody>
      </p:sp>
      <p:sp>
        <p:nvSpPr>
          <p:cNvPr id="212" name="He causes all, both small and great, rich and poor, free and slave, to receive a mark on their right hand or on their foreheads, and that no one may buy or sell except one who has the mark or the name of the beast, or the number of his name. Here is wisd"/>
          <p:cNvSpPr txBox="1"/>
          <p:nvPr>
            <p:ph type="subTitle" idx="1"/>
          </p:nvPr>
        </p:nvSpPr>
        <p:spPr>
          <a:prstGeom prst="rect">
            <a:avLst/>
          </a:prstGeom>
        </p:spPr>
        <p:txBody>
          <a:bodyPr/>
          <a:lstStyle>
            <a:lvl1pPr defTabSz="800735">
              <a:defRPr sz="5820"/>
            </a:lvl1pPr>
          </a:lstStyle>
          <a:p>
            <a:pPr/>
            <a:r>
              <a:t>He causes all, both small and great, rich and poor, free and slave, to receive a mark on their right hand or on their foreheads, and that no one may buy or sell except one who has the mark or the name of the beast, or the number of his name. Here is wisdom. Let him who has understanding calculate the number of the beast, for it is the number of a man: His number is 666.</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Receive a mark”"/>
          <p:cNvSpPr txBox="1"/>
          <p:nvPr>
            <p:ph type="title"/>
          </p:nvPr>
        </p:nvSpPr>
        <p:spPr>
          <a:prstGeom prst="rect">
            <a:avLst/>
          </a:prstGeom>
        </p:spPr>
        <p:txBody>
          <a:bodyPr/>
          <a:lstStyle/>
          <a:p>
            <a:pPr/>
            <a:r>
              <a:t>“Receive a mark”</a:t>
            </a:r>
          </a:p>
        </p:txBody>
      </p:sp>
      <p:sp>
        <p:nvSpPr>
          <p:cNvPr id="215" name="Denotes ownership and allegiance to the first beast…"/>
          <p:cNvSpPr txBox="1"/>
          <p:nvPr>
            <p:ph type="body" idx="1"/>
          </p:nvPr>
        </p:nvSpPr>
        <p:spPr>
          <a:prstGeom prst="rect">
            <a:avLst/>
          </a:prstGeom>
        </p:spPr>
        <p:txBody>
          <a:bodyPr/>
          <a:lstStyle/>
          <a:p>
            <a:pPr marL="520064" indent="-520064" defTabSz="751205">
              <a:lnSpc>
                <a:spcPct val="110000"/>
              </a:lnSpc>
              <a:spcBef>
                <a:spcPts val="3800"/>
              </a:spcBef>
              <a:buBlip>
                <a:blip r:embed="rId2"/>
              </a:buBlip>
              <a:defRPr sz="5369"/>
            </a:pPr>
            <a:r>
              <a:t>Denotes ownership and allegiance to the first beast</a:t>
            </a:r>
          </a:p>
          <a:p>
            <a:pPr lvl="1" marL="1040129" indent="-520064" defTabSz="751205">
              <a:lnSpc>
                <a:spcPct val="110000"/>
              </a:lnSpc>
              <a:spcBef>
                <a:spcPts val="3800"/>
              </a:spcBef>
              <a:buBlip>
                <a:blip r:embed="rId2"/>
              </a:buBlip>
              <a:defRPr sz="5369"/>
            </a:pPr>
            <a:r>
              <a:t>Deuteronomy 6:6 and 8, “And these words which I command you today shall be in your heart…You shall bind them as a sign on your hand, and they shall be as frontlets between your eyes.”</a:t>
            </a:r>
          </a:p>
          <a:p>
            <a:pPr marL="520064" indent="-520064" defTabSz="751205">
              <a:lnSpc>
                <a:spcPct val="110000"/>
              </a:lnSpc>
              <a:spcBef>
                <a:spcPts val="3800"/>
              </a:spcBef>
              <a:buBlip>
                <a:blip r:embed="rId2"/>
              </a:buBlip>
              <a:defRPr sz="5369"/>
            </a:pPr>
            <a:r>
              <a:t>The “mark” = “name of the beast” = “the number of his name” = Lateinos (666, verse 18)</a:t>
            </a:r>
          </a:p>
          <a:p>
            <a:pPr marL="520064" indent="-520064" defTabSz="751205">
              <a:lnSpc>
                <a:spcPct val="110000"/>
              </a:lnSpc>
              <a:spcBef>
                <a:spcPts val="3800"/>
              </a:spcBef>
              <a:buBlip>
                <a:blip r:embed="rId2"/>
              </a:buBlip>
              <a:defRPr sz="5369"/>
            </a:pPr>
            <a:r>
              <a:t>Represents the gradual conversion of  Western Europe to the Catholic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Conversions to catholicism"/>
          <p:cNvSpPr txBox="1"/>
          <p:nvPr>
            <p:ph type="title"/>
          </p:nvPr>
        </p:nvSpPr>
        <p:spPr>
          <a:prstGeom prst="rect">
            <a:avLst/>
          </a:prstGeom>
        </p:spPr>
        <p:txBody>
          <a:bodyPr/>
          <a:lstStyle/>
          <a:p>
            <a:pPr/>
            <a:r>
              <a:t>Conversions to catholicism</a:t>
            </a:r>
          </a:p>
        </p:txBody>
      </p:sp>
      <p:sp>
        <p:nvSpPr>
          <p:cNvPr id="218" name="Pagans converted to the Catholic Church all over Europe…"/>
          <p:cNvSpPr txBox="1"/>
          <p:nvPr>
            <p:ph type="body" idx="1"/>
          </p:nvPr>
        </p:nvSpPr>
        <p:spPr>
          <a:prstGeom prst="rect">
            <a:avLst/>
          </a:prstGeom>
        </p:spPr>
        <p:txBody>
          <a:bodyPr/>
          <a:lstStyle/>
          <a:p>
            <a:pPr marL="565784" indent="-565784" defTabSz="817244">
              <a:lnSpc>
                <a:spcPct val="110000"/>
              </a:lnSpc>
              <a:spcBef>
                <a:spcPts val="4100"/>
              </a:spcBef>
              <a:buBlip>
                <a:blip r:embed="rId3"/>
              </a:buBlip>
              <a:defRPr sz="5544"/>
            </a:pPr>
            <a:r>
              <a:t>Pagans converted to the Catholic Church all over Europe</a:t>
            </a:r>
          </a:p>
          <a:p>
            <a:pPr marL="565784" indent="-565784" defTabSz="817244">
              <a:lnSpc>
                <a:spcPct val="110000"/>
              </a:lnSpc>
              <a:spcBef>
                <a:spcPts val="4100"/>
              </a:spcBef>
              <a:buBlip>
                <a:blip r:embed="rId3"/>
              </a:buBlip>
              <a:defRPr sz="5544"/>
            </a:pPr>
            <a:r>
              <a:t>Converting Arian Christians to Catholicism</a:t>
            </a:r>
          </a:p>
          <a:p>
            <a:pPr lvl="1" marL="1131569" indent="-565784" defTabSz="817244">
              <a:lnSpc>
                <a:spcPct val="110000"/>
              </a:lnSpc>
              <a:spcBef>
                <a:spcPts val="4100"/>
              </a:spcBef>
              <a:buBlip>
                <a:blip r:embed="rId3"/>
              </a:buBlip>
              <a:defRPr sz="5544"/>
            </a:pPr>
            <a:r>
              <a:t>Arianism = the belief Jesus is a created being; declared heretical by Council of Nicaea in 325</a:t>
            </a:r>
          </a:p>
          <a:p>
            <a:pPr lvl="1" marL="1131569" indent="-565784" defTabSz="817244">
              <a:lnSpc>
                <a:spcPct val="110000"/>
              </a:lnSpc>
              <a:spcBef>
                <a:spcPts val="4100"/>
              </a:spcBef>
              <a:buBlip>
                <a:blip r:embed="rId3"/>
              </a:buBlip>
              <a:defRPr sz="5544"/>
            </a:pPr>
            <a:r>
              <a:t>Most of the West was non-Arian, but it persisted in some parts of Europe: “It maintained favour among some groups, most notably some of the Germanic tribes, to the end of the 7th century” (Encyclopedia Brittanica)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Daniel 7:24 - “Subdue three kings”"/>
          <p:cNvSpPr txBox="1"/>
          <p:nvPr>
            <p:ph type="title"/>
          </p:nvPr>
        </p:nvSpPr>
        <p:spPr>
          <a:prstGeom prst="rect">
            <a:avLst/>
          </a:prstGeom>
        </p:spPr>
        <p:txBody>
          <a:bodyPr/>
          <a:lstStyle/>
          <a:p>
            <a:pPr/>
            <a:r>
              <a:t>Daniel 7:24 - “Subdue three kings”</a:t>
            </a:r>
          </a:p>
        </p:txBody>
      </p:sp>
      <p:sp>
        <p:nvSpPr>
          <p:cNvPr id="223" name="10 horns = Germanic tribes that become Western European powers…"/>
          <p:cNvSpPr txBox="1"/>
          <p:nvPr>
            <p:ph type="body" idx="1"/>
          </p:nvPr>
        </p:nvSpPr>
        <p:spPr>
          <a:prstGeom prst="rect">
            <a:avLst/>
          </a:prstGeom>
        </p:spPr>
        <p:txBody>
          <a:bodyPr/>
          <a:lstStyle/>
          <a:p>
            <a:pPr marL="571499" indent="-571499">
              <a:lnSpc>
                <a:spcPct val="110000"/>
              </a:lnSpc>
              <a:spcBef>
                <a:spcPts val="3200"/>
              </a:spcBef>
              <a:buBlip>
                <a:blip r:embed="rId2"/>
              </a:buBlip>
              <a:defRPr sz="5300"/>
            </a:pPr>
            <a:r>
              <a:t>10 horns = Germanic tribes that become Western European powers</a:t>
            </a:r>
          </a:p>
          <a:p>
            <a:pPr marL="571499" indent="-571499">
              <a:lnSpc>
                <a:spcPct val="110000"/>
              </a:lnSpc>
              <a:spcBef>
                <a:spcPts val="3200"/>
              </a:spcBef>
              <a:buBlip>
                <a:blip r:embed="rId2"/>
              </a:buBlip>
              <a:defRPr sz="5300"/>
            </a:pPr>
            <a:r>
              <a:t>Three horns subdued = three major conversions by Pope Gregory I (the Great)</a:t>
            </a:r>
          </a:p>
          <a:p>
            <a:pPr lvl="1">
              <a:lnSpc>
                <a:spcPct val="110000"/>
              </a:lnSpc>
              <a:spcBef>
                <a:spcPts val="3200"/>
              </a:spcBef>
              <a:buBlip>
                <a:blip r:embed="rId2"/>
              </a:buBlip>
              <a:defRPr sz="5300"/>
            </a:pPr>
            <a:r>
              <a:t>Visgothic Spain was converted from Arianism to Catholicism</a:t>
            </a:r>
          </a:p>
          <a:p>
            <a:pPr lvl="1">
              <a:lnSpc>
                <a:spcPct val="110000"/>
              </a:lnSpc>
              <a:spcBef>
                <a:spcPts val="3200"/>
              </a:spcBef>
              <a:buBlip>
                <a:blip r:embed="rId2"/>
              </a:buBlip>
              <a:defRPr sz="5300"/>
            </a:pPr>
            <a:r>
              <a:t>Anglo-Saxons converted from paganism</a:t>
            </a:r>
          </a:p>
          <a:p>
            <a:pPr lvl="1">
              <a:lnSpc>
                <a:spcPct val="110000"/>
              </a:lnSpc>
              <a:spcBef>
                <a:spcPts val="3200"/>
              </a:spcBef>
              <a:buBlip>
                <a:blip r:embed="rId2"/>
              </a:buBlip>
              <a:defRPr sz="5300"/>
            </a:pPr>
            <a:r>
              <a:t>Frankish Gaul converted from Arianism to Catholicism</a:t>
            </a:r>
          </a:p>
          <a:p>
            <a:pPr marL="571499" indent="-571499">
              <a:lnSpc>
                <a:spcPct val="110000"/>
              </a:lnSpc>
              <a:spcBef>
                <a:spcPts val="3200"/>
              </a:spcBef>
              <a:buBlip>
                <a:blip r:embed="rId2"/>
              </a:buBlip>
              <a:defRPr sz="5300"/>
            </a:pPr>
            <a:r>
              <a:t>Three important powers aligned with the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he unmarked will be killed"/>
          <p:cNvSpPr txBox="1"/>
          <p:nvPr>
            <p:ph type="title"/>
          </p:nvPr>
        </p:nvSpPr>
        <p:spPr>
          <a:prstGeom prst="rect">
            <a:avLst/>
          </a:prstGeom>
        </p:spPr>
        <p:txBody>
          <a:bodyPr/>
          <a:lstStyle/>
          <a:p>
            <a:pPr/>
            <a:r>
              <a:t>The unmarked will be killed</a:t>
            </a:r>
          </a:p>
        </p:txBody>
      </p:sp>
      <p:sp>
        <p:nvSpPr>
          <p:cNvPr id="226" name="772-804, the “Saxon Wars” — Charlemagne’s campaign against the Saxons…"/>
          <p:cNvSpPr txBox="1"/>
          <p:nvPr>
            <p:ph type="body" idx="1"/>
          </p:nvPr>
        </p:nvSpPr>
        <p:spPr>
          <a:prstGeom prst="rect">
            <a:avLst/>
          </a:prstGeom>
        </p:spPr>
        <p:txBody>
          <a:bodyPr/>
          <a:lstStyle/>
          <a:p>
            <a:pPr marL="571499" indent="-571499">
              <a:lnSpc>
                <a:spcPct val="110000"/>
              </a:lnSpc>
              <a:buBlip>
                <a:blip r:embed="rId2"/>
              </a:buBlip>
              <a:defRPr sz="5100"/>
            </a:pPr>
            <a:r>
              <a:t>772-804, the “Saxon Wars” — Charlemagne’s campaign against the Saxons</a:t>
            </a:r>
          </a:p>
          <a:p>
            <a:pPr marL="571499" indent="-571499">
              <a:lnSpc>
                <a:spcPct val="110000"/>
              </a:lnSpc>
              <a:buBlip>
                <a:blip r:embed="rId2"/>
              </a:buBlip>
              <a:defRPr sz="5100"/>
            </a:pPr>
            <a:r>
              <a:t>785 - Capitulatio de partibus Saxoniae (“Ordinances concerning Saxony”)</a:t>
            </a:r>
          </a:p>
          <a:p>
            <a:pPr lvl="1">
              <a:lnSpc>
                <a:spcPct val="110000"/>
              </a:lnSpc>
              <a:buBlip>
                <a:blip r:embed="rId2"/>
              </a:buBlip>
              <a:defRPr sz="5100"/>
            </a:pPr>
            <a:r>
              <a:t>#8: “If any one of the race of the Saxons hereafter concealed among them shall have wished to hide himself unbaptized, and shall have scorned to come to baptism and shall have wished to remain a pagan, let him be punished by death.”</a:t>
            </a:r>
          </a:p>
          <a:p>
            <a:pPr lvl="1">
              <a:lnSpc>
                <a:spcPct val="110000"/>
              </a:lnSpc>
              <a:buBlip>
                <a:blip r:embed="rId2"/>
              </a:buBlip>
              <a:defRPr sz="5100"/>
            </a:pPr>
            <a:r>
              <a:t>Also imposed the death penalty for the destruction of churches and violating the Lenten fast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7" name="Summary of 13:11-15"/>
          <p:cNvSpPr txBox="1"/>
          <p:nvPr>
            <p:ph type="title"/>
          </p:nvPr>
        </p:nvSpPr>
        <p:spPr>
          <a:prstGeom prst="rect">
            <a:avLst/>
          </a:prstGeom>
        </p:spPr>
        <p:txBody>
          <a:bodyPr/>
          <a:lstStyle/>
          <a:p>
            <a:pPr/>
            <a:r>
              <a:t>Summary of 13:11-15</a:t>
            </a:r>
          </a:p>
        </p:txBody>
      </p:sp>
      <p:sp>
        <p:nvSpPr>
          <p:cNvPr id="158" name="The papacy claimed to rule both the kingdom of heaven and the kingdoms of this world (a lamb with two horns)…"/>
          <p:cNvSpPr txBox="1"/>
          <p:nvPr>
            <p:ph type="body" idx="1"/>
          </p:nvPr>
        </p:nvSpPr>
        <p:spPr>
          <a:prstGeom prst="rect">
            <a:avLst/>
          </a:prstGeom>
        </p:spPr>
        <p:txBody>
          <a:bodyPr/>
          <a:lstStyle/>
          <a:p>
            <a:pPr marL="571499" indent="-571499">
              <a:lnSpc>
                <a:spcPct val="120000"/>
              </a:lnSpc>
              <a:spcBef>
                <a:spcPts val="4200"/>
              </a:spcBef>
              <a:buBlip>
                <a:blip r:embed="rId3"/>
              </a:buBlip>
              <a:defRPr sz="6000"/>
            </a:pPr>
            <a:r>
              <a:t>The papacy claimed to rule both the kingdom of heaven and the kingdoms of this world (a lamb with two horns)</a:t>
            </a:r>
          </a:p>
          <a:p>
            <a:pPr marL="571499" indent="-571499">
              <a:lnSpc>
                <a:spcPct val="120000"/>
              </a:lnSpc>
              <a:spcBef>
                <a:spcPts val="4200"/>
              </a:spcBef>
              <a:buBlip>
                <a:blip r:embed="rId3"/>
              </a:buBlip>
              <a:defRPr sz="6000"/>
            </a:pPr>
            <a:r>
              <a:t>The popes used both powers to conduct wars and commit atrocities in the name of Jesus Christ.</a:t>
            </a:r>
          </a:p>
          <a:p>
            <a:pPr marL="571499" indent="-571499">
              <a:lnSpc>
                <a:spcPct val="120000"/>
              </a:lnSpc>
              <a:spcBef>
                <a:spcPts val="4200"/>
              </a:spcBef>
              <a:buBlip>
                <a:blip r:embed="rId3"/>
              </a:buBlip>
              <a:defRPr sz="6000"/>
            </a:pPr>
            <a:r>
              <a:t>Lying signs and wonders led superstitious people to believe God backed both the papacy and the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Dissenters will be ostracized"/>
          <p:cNvSpPr txBox="1"/>
          <p:nvPr>
            <p:ph type="title"/>
          </p:nvPr>
        </p:nvSpPr>
        <p:spPr>
          <a:prstGeom prst="rect">
            <a:avLst/>
          </a:prstGeom>
        </p:spPr>
        <p:txBody>
          <a:bodyPr/>
          <a:lstStyle/>
          <a:p>
            <a:pPr/>
            <a:r>
              <a:t>Dissenters will be ostracized</a:t>
            </a:r>
          </a:p>
        </p:txBody>
      </p:sp>
      <p:sp>
        <p:nvSpPr>
          <p:cNvPr id="229" name="One could not “buy or sell” without the mark of the beast (more on that in 18:11-13)…"/>
          <p:cNvSpPr txBox="1"/>
          <p:nvPr>
            <p:ph type="body" idx="1"/>
          </p:nvPr>
        </p:nvSpPr>
        <p:spPr>
          <a:xfrm>
            <a:off x="952500" y="3887357"/>
            <a:ext cx="22479000" cy="8817836"/>
          </a:xfrm>
          <a:prstGeom prst="rect">
            <a:avLst/>
          </a:prstGeom>
        </p:spPr>
        <p:txBody>
          <a:bodyPr/>
          <a:lstStyle/>
          <a:p>
            <a:pPr marL="474344" indent="-474344" defTabSz="685165">
              <a:lnSpc>
                <a:spcPct val="120000"/>
              </a:lnSpc>
              <a:spcBef>
                <a:spcPts val="3400"/>
              </a:spcBef>
              <a:buBlip>
                <a:blip r:embed="rId2"/>
              </a:buBlip>
              <a:defRPr sz="4896"/>
            </a:pPr>
            <a:r>
              <a:t>One could not “buy or sell” without the mark of the beast (more on that in 18:11-13)</a:t>
            </a:r>
          </a:p>
          <a:p>
            <a:pPr marL="474344" indent="-474344" defTabSz="685165">
              <a:lnSpc>
                <a:spcPct val="120000"/>
              </a:lnSpc>
              <a:spcBef>
                <a:spcPts val="3400"/>
              </a:spcBef>
              <a:buBlip>
                <a:blip r:embed="rId2"/>
              </a:buBlip>
              <a:defRPr sz="4896"/>
            </a:pPr>
            <a:r>
              <a:t>Church councils pushed civil authorities to root out heresy</a:t>
            </a:r>
          </a:p>
          <a:p>
            <a:pPr marL="474344" indent="-474344" defTabSz="685165">
              <a:lnSpc>
                <a:spcPct val="120000"/>
              </a:lnSpc>
              <a:spcBef>
                <a:spcPts val="3400"/>
              </a:spcBef>
              <a:buBlip>
                <a:blip r:embed="rId2"/>
              </a:buBlip>
              <a:defRPr sz="4896"/>
            </a:pPr>
            <a:r>
              <a:t>“This repeated and comminatory appeal to the secular arm should theoretically have extirpated heresy.  Experience shows that it was insufficient.  The princes and nobles, especially in the south of France, turned a deaf ear to the injunctions given them, and subjects remained submissive to heretical princes.  It was necessary to seek something more efficacious.  The papacy sought and found an institution for ever famous, which represented and incarnated the suppression of heresy – the Inquisition.”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e inquisition"/>
          <p:cNvSpPr txBox="1"/>
          <p:nvPr>
            <p:ph type="title"/>
          </p:nvPr>
        </p:nvSpPr>
        <p:spPr>
          <a:prstGeom prst="rect">
            <a:avLst/>
          </a:prstGeom>
        </p:spPr>
        <p:txBody>
          <a:bodyPr/>
          <a:lstStyle/>
          <a:p>
            <a:pPr/>
            <a:r>
              <a:t>The inquisition</a:t>
            </a:r>
          </a:p>
        </p:txBody>
      </p:sp>
      <p:sp>
        <p:nvSpPr>
          <p:cNvPr id="232" name="A tribunal devoted to searching out and suppressing heresy…"/>
          <p:cNvSpPr txBox="1"/>
          <p:nvPr>
            <p:ph type="body" idx="1"/>
          </p:nvPr>
        </p:nvSpPr>
        <p:spPr>
          <a:prstGeom prst="rect">
            <a:avLst/>
          </a:prstGeom>
        </p:spPr>
        <p:txBody>
          <a:bodyPr/>
          <a:lstStyle/>
          <a:p>
            <a:pPr marL="571499" indent="-571499">
              <a:lnSpc>
                <a:spcPct val="110000"/>
              </a:lnSpc>
              <a:spcBef>
                <a:spcPts val="2400"/>
              </a:spcBef>
              <a:buBlip>
                <a:blip r:embed="rId2"/>
              </a:buBlip>
              <a:defRPr sz="5500"/>
            </a:pPr>
            <a:r>
              <a:t>A tribunal devoted to searching out and suppressing heresy</a:t>
            </a:r>
          </a:p>
          <a:p>
            <a:pPr marL="571499" indent="-571499">
              <a:lnSpc>
                <a:spcPct val="110000"/>
              </a:lnSpc>
              <a:spcBef>
                <a:spcPts val="2400"/>
              </a:spcBef>
              <a:buBlip>
                <a:blip r:embed="rId2"/>
              </a:buBlip>
              <a:defRPr sz="5500"/>
            </a:pPr>
            <a:r>
              <a:t>Bishops were to visit places in their dioceses where rumors of heresy circulated1-2 times per year</a:t>
            </a:r>
          </a:p>
          <a:p>
            <a:pPr marL="571499" indent="-571499">
              <a:lnSpc>
                <a:spcPct val="110000"/>
              </a:lnSpc>
              <a:spcBef>
                <a:spcPts val="2400"/>
              </a:spcBef>
              <a:buBlip>
                <a:blip r:embed="rId2"/>
              </a:buBlip>
              <a:defRPr sz="5500"/>
            </a:pPr>
            <a:r>
              <a:t>Accused heretics were to be tried</a:t>
            </a:r>
          </a:p>
          <a:p>
            <a:pPr lvl="1">
              <a:lnSpc>
                <a:spcPct val="110000"/>
              </a:lnSpc>
              <a:spcBef>
                <a:spcPts val="2400"/>
              </a:spcBef>
              <a:buBlip>
                <a:blip r:embed="rId2"/>
              </a:buBlip>
              <a:defRPr sz="5500"/>
            </a:pPr>
            <a:r>
              <a:t>If they recanted, they were given penance</a:t>
            </a:r>
          </a:p>
          <a:p>
            <a:pPr lvl="1">
              <a:lnSpc>
                <a:spcPct val="110000"/>
              </a:lnSpc>
              <a:spcBef>
                <a:spcPts val="2400"/>
              </a:spcBef>
              <a:buBlip>
                <a:blip r:embed="rId2"/>
              </a:buBlip>
              <a:defRPr sz="5500"/>
            </a:pPr>
            <a:r>
              <a:t>If they resisted, they were tortured until they recanted</a:t>
            </a:r>
          </a:p>
          <a:p>
            <a:pPr marL="571499" indent="-571499">
              <a:lnSpc>
                <a:spcPct val="110000"/>
              </a:lnSpc>
              <a:spcBef>
                <a:spcPts val="2400"/>
              </a:spcBef>
              <a:buBlip>
                <a:blip r:embed="rId2"/>
              </a:buBlip>
              <a:defRPr sz="5500"/>
            </a:pPr>
            <a:r>
              <a:t>Death by fire was the ultimate punishment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3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Lighthouse in Portugal with coastal rock formations in the foreground overlooking the ocean at sunset " descr="Lighthouse in Portugal with coastal rock formations in the foreground overlooking the ocean at sunset "/>
          <p:cNvPicPr>
            <a:picLocks noChangeAspect="0"/>
          </p:cNvPicPr>
          <p:nvPr>
            <p:ph type="pic" idx="23"/>
          </p:nvPr>
        </p:nvPicPr>
        <p:blipFill>
          <a:blip r:embed="rId3">
            <a:extLst/>
          </a:blip>
          <a:stretch>
            <a:fillRect/>
          </a:stretch>
        </p:blipFill>
        <p:spPr>
          <a:xfrm>
            <a:off x="927100" y="1297680"/>
            <a:ext cx="11734800" cy="10922001"/>
          </a:xfrm>
          <a:prstGeom prst="rect">
            <a:avLst/>
          </a:prstGeom>
        </p:spPr>
      </p:pic>
      <p:pic>
        <p:nvPicPr>
          <p:cNvPr id="235" name="400px-CatharCross.svg.png" descr="400px-CatharCross.svg.png"/>
          <p:cNvPicPr>
            <a:picLocks noChangeAspect="1"/>
          </p:cNvPicPr>
          <p:nvPr/>
        </p:nvPicPr>
        <p:blipFill>
          <a:blip r:embed="rId4">
            <a:extLst/>
          </a:blip>
          <a:stretch>
            <a:fillRect/>
          </a:stretch>
        </p:blipFill>
        <p:spPr>
          <a:xfrm>
            <a:off x="14636570" y="1336413"/>
            <a:ext cx="7302860" cy="106621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5"/>
                                        </p:tgtEl>
                                        <p:attrNameLst>
                                          <p:attrName>style.visibility</p:attrName>
                                        </p:attrNameLst>
                                      </p:cBhvr>
                                      <p:to>
                                        <p:strVal val="visible"/>
                                      </p:to>
                                    </p:set>
                                    <p:animEffect filter="dissolve" transition="in">
                                      <p:cBhvr>
                                        <p:cTn id="7" dur="1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he warnings of chapter 13"/>
          <p:cNvSpPr txBox="1"/>
          <p:nvPr>
            <p:ph type="title"/>
          </p:nvPr>
        </p:nvSpPr>
        <p:spPr>
          <a:prstGeom prst="rect">
            <a:avLst/>
          </a:prstGeom>
        </p:spPr>
        <p:txBody>
          <a:bodyPr/>
          <a:lstStyle/>
          <a:p>
            <a:pPr/>
            <a:r>
              <a:t>The warnings of chapter 13</a:t>
            </a:r>
          </a:p>
        </p:txBody>
      </p:sp>
      <p:sp>
        <p:nvSpPr>
          <p:cNvPr id="240" name="The saints will be persecuted for 42 months…"/>
          <p:cNvSpPr txBox="1"/>
          <p:nvPr>
            <p:ph type="body" idx="1"/>
          </p:nvPr>
        </p:nvSpPr>
        <p:spPr>
          <a:prstGeom prst="rect">
            <a:avLst/>
          </a:prstGeom>
        </p:spPr>
        <p:txBody>
          <a:bodyPr/>
          <a:lstStyle/>
          <a:p>
            <a:pPr marL="571499" indent="-571499">
              <a:lnSpc>
                <a:spcPct val="110000"/>
              </a:lnSpc>
              <a:buBlip>
                <a:blip r:embed="rId2"/>
              </a:buBlip>
              <a:defRPr sz="6000"/>
            </a:pPr>
            <a:r>
              <a:t>The saints will be persecuted for 42 months</a:t>
            </a:r>
          </a:p>
          <a:p>
            <a:pPr marL="571499" indent="-571499">
              <a:lnSpc>
                <a:spcPct val="110000"/>
              </a:lnSpc>
              <a:buBlip>
                <a:blip r:embed="rId2"/>
              </a:buBlip>
              <a:defRPr sz="6000"/>
            </a:pPr>
            <a:r>
              <a:t>Keep yourself pure, otherwise you will suffer the same punishment</a:t>
            </a:r>
          </a:p>
          <a:p>
            <a:pPr marL="571499" indent="-571499">
              <a:lnSpc>
                <a:spcPct val="110000"/>
              </a:lnSpc>
              <a:buBlip>
                <a:blip r:embed="rId2"/>
              </a:buBlip>
              <a:defRPr sz="6000"/>
            </a:pPr>
            <a:r>
              <a:t>Do not be deceived by the beasts</a:t>
            </a:r>
          </a:p>
          <a:p>
            <a:pPr marL="571499" indent="-571499">
              <a:lnSpc>
                <a:spcPct val="110000"/>
              </a:lnSpc>
              <a:buBlip>
                <a:blip r:embed="rId2"/>
              </a:buBlip>
              <a:defRPr sz="6000"/>
            </a:pPr>
            <a:r>
              <a:t>Be willing to lay down your life if necessary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Looking ahead"/>
          <p:cNvSpPr txBox="1"/>
          <p:nvPr>
            <p:ph type="title"/>
          </p:nvPr>
        </p:nvSpPr>
        <p:spPr>
          <a:prstGeom prst="rect">
            <a:avLst/>
          </a:prstGeom>
        </p:spPr>
        <p:txBody>
          <a:bodyPr/>
          <a:lstStyle/>
          <a:p>
            <a:pPr/>
            <a:r>
              <a:t>Looking ahead</a:t>
            </a:r>
          </a:p>
        </p:txBody>
      </p:sp>
      <p:sp>
        <p:nvSpPr>
          <p:cNvPr id="243" name="Chapter 14, conclusion of  Vision 3 — the goodness and severity of God…"/>
          <p:cNvSpPr txBox="1"/>
          <p:nvPr>
            <p:ph type="body" idx="1"/>
          </p:nvPr>
        </p:nvSpPr>
        <p:spPr>
          <a:prstGeom prst="rect">
            <a:avLst/>
          </a:prstGeom>
        </p:spPr>
        <p:txBody>
          <a:bodyPr/>
          <a:lstStyle/>
          <a:p>
            <a:pPr marL="571499" indent="-571499">
              <a:lnSpc>
                <a:spcPct val="110000"/>
              </a:lnSpc>
              <a:spcBef>
                <a:spcPts val="6000"/>
              </a:spcBef>
              <a:buBlip>
                <a:blip r:embed="rId3"/>
              </a:buBlip>
              <a:defRPr sz="6000"/>
            </a:pPr>
            <a:r>
              <a:t>Chapter 14, conclusion of  Vision 3 — the goodness and severity of God</a:t>
            </a:r>
          </a:p>
          <a:p>
            <a:pPr marL="571499" indent="-571499">
              <a:lnSpc>
                <a:spcPct val="110000"/>
              </a:lnSpc>
              <a:spcBef>
                <a:spcPts val="6000"/>
              </a:spcBef>
              <a:buBlip>
                <a:blip r:embed="rId3"/>
              </a:buBlip>
              <a:defRPr sz="6000"/>
            </a:pPr>
            <a:r>
              <a:t>Chapters 15-19, Vision 4 — judgment of the beast and false prophet</a:t>
            </a:r>
          </a:p>
          <a:p>
            <a:pPr marL="571499" indent="-571499">
              <a:lnSpc>
                <a:spcPct val="110000"/>
              </a:lnSpc>
              <a:spcBef>
                <a:spcPts val="6000"/>
              </a:spcBef>
              <a:buBlip>
                <a:blip r:embed="rId3"/>
              </a:buBlip>
              <a:defRPr sz="6000"/>
            </a:pPr>
            <a:r>
              <a:t>Chapter 20,  Vision 5 — judgment of the dragon and the world</a:t>
            </a:r>
          </a:p>
          <a:p>
            <a:pPr marL="571499" indent="-571499">
              <a:lnSpc>
                <a:spcPct val="110000"/>
              </a:lnSpc>
              <a:spcBef>
                <a:spcPts val="6000"/>
              </a:spcBef>
              <a:buBlip>
                <a:blip r:embed="rId3"/>
              </a:buBlip>
              <a:defRPr sz="6000"/>
            </a:pPr>
            <a:r>
              <a:t>Chapters 21-22, Vision 6 — heaven, the reward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Revelation 14:1-5"/>
          <p:cNvSpPr txBox="1"/>
          <p:nvPr>
            <p:ph type="ctrTitle"/>
          </p:nvPr>
        </p:nvSpPr>
        <p:spPr>
          <a:prstGeom prst="rect">
            <a:avLst/>
          </a:prstGeom>
        </p:spPr>
        <p:txBody>
          <a:bodyPr/>
          <a:lstStyle/>
          <a:p>
            <a:pPr/>
            <a:r>
              <a:t>Revelation 14:1-5 </a:t>
            </a:r>
          </a:p>
        </p:txBody>
      </p:sp>
      <p:sp>
        <p:nvSpPr>
          <p:cNvPr id="248" name="Then I looked, and behold, a Lamb standing on Mount Zion, and with Him one hundred and forty-four thousand, having His Father's name written on their foreheads. [2] And I heard a voice from heaven, like the voice of many waters, and like the voice of lou"/>
          <p:cNvSpPr txBox="1"/>
          <p:nvPr>
            <p:ph type="subTitle" idx="1"/>
          </p:nvPr>
        </p:nvSpPr>
        <p:spPr>
          <a:xfrm>
            <a:off x="952500" y="5877169"/>
            <a:ext cx="22479000" cy="6911487"/>
          </a:xfrm>
          <a:prstGeom prst="rect">
            <a:avLst/>
          </a:prstGeom>
        </p:spPr>
        <p:txBody>
          <a:bodyPr/>
          <a:lstStyle>
            <a:lvl1pPr defTabSz="561340">
              <a:defRPr sz="4352"/>
            </a:lvl1pPr>
          </a:lstStyle>
          <a:p>
            <a:pPr/>
            <a:r>
              <a:t>Then I looked, and behold, a Lamb standing on Mount Zion, and with Him one hundred and forty-four thousand, having His Father's name written on their foreheads. [2] And I heard a voice from heaven, like the voice of many waters, and like the voice of loud thunder. And I heard the sound of harpists playing their harps. [3] They sang as it were a new song before the throne, before the four living creatures, and the elders; and no one could learn that song except the hundred and forty-four thousand who were redeemed from the earth. [4] These are the ones who were not defiled with women, for they are virgins. These are the ones who follow the Lamb wherever He goes. These were redeemed from among men, being firstfruits to God and to the Lamb. [5] And in their mouth was found no deceit, for they are without fault before the throne of God.</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he 144,000"/>
          <p:cNvSpPr txBox="1"/>
          <p:nvPr>
            <p:ph type="title"/>
          </p:nvPr>
        </p:nvSpPr>
        <p:spPr>
          <a:prstGeom prst="rect">
            <a:avLst/>
          </a:prstGeom>
        </p:spPr>
        <p:txBody>
          <a:bodyPr/>
          <a:lstStyle/>
          <a:p>
            <a:pPr/>
            <a:r>
              <a:t>The 144,000</a:t>
            </a:r>
          </a:p>
        </p:txBody>
      </p:sp>
      <p:sp>
        <p:nvSpPr>
          <p:cNvPr id="251" name="“a Lamb standing on Mount Zion” - Jesus Christ reigning in His kingdom…"/>
          <p:cNvSpPr txBox="1"/>
          <p:nvPr>
            <p:ph type="body" idx="1"/>
          </p:nvPr>
        </p:nvSpPr>
        <p:spPr>
          <a:prstGeom prst="rect">
            <a:avLst/>
          </a:prstGeom>
        </p:spPr>
        <p:txBody>
          <a:bodyPr/>
          <a:lstStyle/>
          <a:p>
            <a:pPr marL="554354" indent="-554354" defTabSz="800735">
              <a:lnSpc>
                <a:spcPct val="110000"/>
              </a:lnSpc>
              <a:spcBef>
                <a:spcPts val="4600"/>
              </a:spcBef>
              <a:buBlip>
                <a:blip r:embed="rId3"/>
              </a:buBlip>
              <a:defRPr sz="5820"/>
            </a:pPr>
            <a:r>
              <a:t>“a Lamb standing on Mount Zion” - Jesus Christ reigning in His kingdom</a:t>
            </a:r>
          </a:p>
          <a:p>
            <a:pPr marL="554354" indent="-554354" defTabSz="800735">
              <a:lnSpc>
                <a:spcPct val="110000"/>
              </a:lnSpc>
              <a:spcBef>
                <a:spcPts val="4600"/>
              </a:spcBef>
              <a:buBlip>
                <a:blip r:embed="rId3"/>
              </a:buBlip>
              <a:defRPr sz="5820"/>
            </a:pPr>
            <a:r>
              <a:t>“one hundred and forty-four thousand”</a:t>
            </a:r>
          </a:p>
          <a:p>
            <a:pPr lvl="1" marL="1108709" indent="-554354" defTabSz="800735">
              <a:lnSpc>
                <a:spcPct val="110000"/>
              </a:lnSpc>
              <a:spcBef>
                <a:spcPts val="4600"/>
              </a:spcBef>
              <a:buBlip>
                <a:blip r:embed="rId3"/>
              </a:buBlip>
              <a:defRPr sz="5820"/>
            </a:pPr>
            <a:r>
              <a:t>1000:  A definite number representing an indefinite number</a:t>
            </a:r>
          </a:p>
          <a:p>
            <a:pPr lvl="1" marL="1108709" indent="-554354" defTabSz="800735">
              <a:lnSpc>
                <a:spcPct val="110000"/>
              </a:lnSpc>
              <a:spcBef>
                <a:spcPts val="4600"/>
              </a:spcBef>
              <a:buBlip>
                <a:blip r:embed="rId3"/>
              </a:buBlip>
              <a:defRPr sz="5820"/>
            </a:pPr>
            <a:r>
              <a:t>12:  governmental perfection; 12 x 12 = 144</a:t>
            </a:r>
          </a:p>
          <a:p>
            <a:pPr marL="554354" indent="-554354" defTabSz="800735">
              <a:lnSpc>
                <a:spcPct val="110000"/>
              </a:lnSpc>
              <a:spcBef>
                <a:spcPts val="4600"/>
              </a:spcBef>
              <a:buBlip>
                <a:blip r:embed="rId3"/>
              </a:buBlip>
              <a:defRPr sz="5820"/>
            </a:pPr>
            <a:r>
              <a:t>“having His Father's name” - as opposed to the name or mark of the beast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144,000 sealed in seal #6 (chapter 7)"/>
          <p:cNvSpPr txBox="1"/>
          <p:nvPr>
            <p:ph type="title"/>
          </p:nvPr>
        </p:nvSpPr>
        <p:spPr>
          <a:prstGeom prst="rect">
            <a:avLst/>
          </a:prstGeom>
        </p:spPr>
        <p:txBody>
          <a:bodyPr/>
          <a:lstStyle/>
          <a:p>
            <a:pPr/>
            <a:r>
              <a:t>144,000 sealed in seal #6 (chapter 7)</a:t>
            </a:r>
          </a:p>
        </p:txBody>
      </p:sp>
      <p:sp>
        <p:nvSpPr>
          <p:cNvPr id="256" name="Seal #6 — represents Constantine and the shift from paganism to Christianity…"/>
          <p:cNvSpPr txBox="1"/>
          <p:nvPr>
            <p:ph type="body" idx="1"/>
          </p:nvPr>
        </p:nvSpPr>
        <p:spPr>
          <a:prstGeom prst="rect">
            <a:avLst/>
          </a:prstGeom>
        </p:spPr>
        <p:txBody>
          <a:bodyPr/>
          <a:lstStyle/>
          <a:p>
            <a:pPr marL="571499" indent="-571499">
              <a:lnSpc>
                <a:spcPct val="110000"/>
              </a:lnSpc>
              <a:spcBef>
                <a:spcPts val="5200"/>
              </a:spcBef>
              <a:buBlip>
                <a:blip r:embed="rId3"/>
              </a:buBlip>
              <a:defRPr sz="6000"/>
            </a:pPr>
            <a:r>
              <a:t>Seal #6 — represents Constantine and the shift from paganism to Christianity</a:t>
            </a:r>
          </a:p>
          <a:p>
            <a:pPr marL="571499" indent="-571499">
              <a:lnSpc>
                <a:spcPct val="110000"/>
              </a:lnSpc>
              <a:spcBef>
                <a:spcPts val="5200"/>
              </a:spcBef>
              <a:buBlip>
                <a:blip r:embed="rId3"/>
              </a:buBlip>
              <a:defRPr sz="6000"/>
            </a:pPr>
            <a:r>
              <a:t>Signals the beginning of the 1,260 years that ends with the period of the Reformation</a:t>
            </a:r>
          </a:p>
          <a:p>
            <a:pPr marL="571499" indent="-571499">
              <a:lnSpc>
                <a:spcPct val="110000"/>
              </a:lnSpc>
              <a:spcBef>
                <a:spcPts val="5200"/>
              </a:spcBef>
              <a:buBlip>
                <a:blip r:embed="rId3"/>
              </a:buBlip>
              <a:defRPr sz="6000"/>
            </a:pPr>
            <a:r>
              <a:t>The 144,000 represents the small minority who did not convert to Catholicism in the Middle 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More about the 144,000 (verses 4-5)"/>
          <p:cNvSpPr txBox="1"/>
          <p:nvPr>
            <p:ph type="title"/>
          </p:nvPr>
        </p:nvSpPr>
        <p:spPr>
          <a:prstGeom prst="rect">
            <a:avLst/>
          </a:prstGeom>
        </p:spPr>
        <p:txBody>
          <a:bodyPr/>
          <a:lstStyle/>
          <a:p>
            <a:pPr/>
            <a:r>
              <a:t>More about the 144,000 (verses 4-5)</a:t>
            </a:r>
          </a:p>
        </p:txBody>
      </p:sp>
      <p:sp>
        <p:nvSpPr>
          <p:cNvPr id="261" name="“who were not defiled with women, for they are virgins” – spiritually faithful to God…"/>
          <p:cNvSpPr txBox="1"/>
          <p:nvPr>
            <p:ph type="body" idx="1"/>
          </p:nvPr>
        </p:nvSpPr>
        <p:spPr>
          <a:xfrm>
            <a:off x="952500" y="3966327"/>
            <a:ext cx="22479000" cy="8551946"/>
          </a:xfrm>
          <a:prstGeom prst="rect">
            <a:avLst/>
          </a:prstGeom>
        </p:spPr>
        <p:txBody>
          <a:bodyPr/>
          <a:lstStyle/>
          <a:p>
            <a:pPr marL="491489" indent="-491489" defTabSz="709930">
              <a:lnSpc>
                <a:spcPct val="110000"/>
              </a:lnSpc>
              <a:spcBef>
                <a:spcPts val="3600"/>
              </a:spcBef>
              <a:buBlip>
                <a:blip r:embed="rId3"/>
              </a:buBlip>
              <a:defRPr sz="5160"/>
            </a:pPr>
            <a:r>
              <a:t>“who were not defiled with women, for they are virgins” – spiritually faithful to God	</a:t>
            </a:r>
          </a:p>
          <a:p>
            <a:pPr marL="491489" indent="-491489" defTabSz="709930">
              <a:lnSpc>
                <a:spcPct val="110000"/>
              </a:lnSpc>
              <a:spcBef>
                <a:spcPts val="3600"/>
              </a:spcBef>
              <a:buBlip>
                <a:blip r:embed="rId3"/>
              </a:buBlip>
              <a:defRPr sz="5160"/>
            </a:pPr>
            <a:r>
              <a:t>They “follow the Lamb wherever He goes” – absolute obedience</a:t>
            </a:r>
          </a:p>
          <a:p>
            <a:pPr marL="491489" indent="-491489" defTabSz="709930">
              <a:lnSpc>
                <a:spcPct val="110000"/>
              </a:lnSpc>
              <a:spcBef>
                <a:spcPts val="3600"/>
              </a:spcBef>
              <a:buBlip>
                <a:blip r:embed="rId3"/>
              </a:buBlip>
              <a:defRPr sz="5160"/>
            </a:pPr>
            <a:r>
              <a:t>“redeemed from among men, being firstfruits to God and to the Lamb” – born again Christians, redeemed from sin (see James 1:18)</a:t>
            </a:r>
          </a:p>
          <a:p>
            <a:pPr marL="491489" indent="-491489" defTabSz="709930">
              <a:lnSpc>
                <a:spcPct val="110000"/>
              </a:lnSpc>
              <a:spcBef>
                <a:spcPts val="3600"/>
              </a:spcBef>
              <a:buBlip>
                <a:blip r:embed="rId3"/>
              </a:buBlip>
              <a:defRPr sz="5160"/>
            </a:pPr>
            <a:r>
              <a:t>“In their mouth is found no deceit” — contrasted with the beasts who deceive the world</a:t>
            </a:r>
          </a:p>
          <a:p>
            <a:pPr marL="491489" indent="-491489" defTabSz="709930">
              <a:lnSpc>
                <a:spcPct val="110000"/>
              </a:lnSpc>
              <a:spcBef>
                <a:spcPts val="3600"/>
              </a:spcBef>
              <a:buBlip>
                <a:blip r:embed="rId3"/>
              </a:buBlip>
              <a:defRPr sz="5160"/>
            </a:pPr>
            <a:r>
              <a:t>“without fault before the throne of God” (see Ephesians 5:27)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inging redemption’s song (Verses 2-3)"/>
          <p:cNvSpPr txBox="1"/>
          <p:nvPr>
            <p:ph type="title"/>
          </p:nvPr>
        </p:nvSpPr>
        <p:spPr>
          <a:prstGeom prst="rect">
            <a:avLst/>
          </a:prstGeom>
        </p:spPr>
        <p:txBody>
          <a:bodyPr/>
          <a:lstStyle/>
          <a:p>
            <a:pPr/>
            <a:r>
              <a:t>Singing redemption’s song (Verses 2-3)</a:t>
            </a:r>
          </a:p>
        </p:txBody>
      </p:sp>
      <p:sp>
        <p:nvSpPr>
          <p:cNvPr id="266" name="“like the voice of many waters” - a description of the voice of Christ (see Revelation 1:15)…"/>
          <p:cNvSpPr txBox="1"/>
          <p:nvPr>
            <p:ph type="body" idx="1"/>
          </p:nvPr>
        </p:nvSpPr>
        <p:spPr>
          <a:prstGeom prst="rect">
            <a:avLst/>
          </a:prstGeom>
        </p:spPr>
        <p:txBody>
          <a:bodyPr/>
          <a:lstStyle/>
          <a:p>
            <a:pPr marL="571499" indent="-571499">
              <a:lnSpc>
                <a:spcPct val="120000"/>
              </a:lnSpc>
              <a:buBlip>
                <a:blip r:embed="rId3"/>
              </a:buBlip>
              <a:defRPr sz="6000"/>
            </a:pPr>
            <a:r>
              <a:t>“like the voice of many waters” - a description of the voice of Christ (see Revelation 1:15)</a:t>
            </a:r>
          </a:p>
          <a:p>
            <a:pPr marL="571499" indent="-571499">
              <a:lnSpc>
                <a:spcPct val="120000"/>
              </a:lnSpc>
              <a:buBlip>
                <a:blip r:embed="rId3"/>
              </a:buBlip>
              <a:defRPr sz="6000"/>
            </a:pPr>
            <a:r>
              <a:t>“sound of harpists playing their harps” - the songs of the saints before the throne (see Revelation 5:8)</a:t>
            </a:r>
          </a:p>
          <a:p>
            <a:pPr marL="571499" indent="-571499">
              <a:lnSpc>
                <a:spcPct val="120000"/>
              </a:lnSpc>
              <a:buBlip>
                <a:blip r:embed="rId3"/>
              </a:buBlip>
              <a:defRPr sz="6000"/>
            </a:pPr>
            <a:r>
              <a:t>Redemption first, then singing follow (e.g. redemption in Exodus 14, singing in Exodus 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13:14-15"/>
          <p:cNvSpPr txBox="1"/>
          <p:nvPr>
            <p:ph type="ctrTitle"/>
          </p:nvPr>
        </p:nvSpPr>
        <p:spPr>
          <a:prstGeom prst="rect">
            <a:avLst/>
          </a:prstGeom>
        </p:spPr>
        <p:txBody>
          <a:bodyPr/>
          <a:lstStyle/>
          <a:p>
            <a:pPr/>
            <a:r>
              <a:t>13:14-15</a:t>
            </a:r>
          </a:p>
        </p:txBody>
      </p:sp>
      <p:sp>
        <p:nvSpPr>
          <p:cNvPr id="163" name="And he deceives those who dwell on the earth—by those signs which he was granted to do in the sight of the beast, telling those who dwell on the earth to make an image to the beast who was wounded by the sword and lived. He was granted power to give brea"/>
          <p:cNvSpPr txBox="1"/>
          <p:nvPr>
            <p:ph type="subTitle" idx="1"/>
          </p:nvPr>
        </p:nvSpPr>
        <p:spPr>
          <a:xfrm>
            <a:off x="952500" y="6153625"/>
            <a:ext cx="22479000" cy="6358575"/>
          </a:xfrm>
          <a:prstGeom prst="rect">
            <a:avLst/>
          </a:prstGeom>
        </p:spPr>
        <p:txBody>
          <a:bodyPr/>
          <a:lstStyle/>
          <a:p>
            <a:pPr/>
            <a:r>
              <a:t>And he deceives those who dwell on the earth—by those signs which he was granted to do in the sight of the beast, telling those who dwell on the earth to make an image to the beast who was wounded by the sword and lived. He was granted power to give breath to the image of the beast, that the image of the beast should both speak and cause as many as would not worship the image of the beast to be killed.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ummary of the beasts"/>
          <p:cNvSpPr txBox="1"/>
          <p:nvPr>
            <p:ph type="title"/>
          </p:nvPr>
        </p:nvSpPr>
        <p:spPr>
          <a:prstGeom prst="rect">
            <a:avLst/>
          </a:prstGeom>
        </p:spPr>
        <p:txBody>
          <a:bodyPr/>
          <a:lstStyle/>
          <a:p>
            <a:pPr/>
            <a:r>
              <a:t>Summary of the beasts</a:t>
            </a:r>
          </a:p>
        </p:txBody>
      </p:sp>
      <p:sp>
        <p:nvSpPr>
          <p:cNvPr id="271" name="The first beast: Rome culminating in the Latin (Catholic) Church…"/>
          <p:cNvSpPr txBox="1"/>
          <p:nvPr>
            <p:ph type="body" idx="1"/>
          </p:nvPr>
        </p:nvSpPr>
        <p:spPr>
          <a:prstGeom prst="rect">
            <a:avLst/>
          </a:prstGeom>
        </p:spPr>
        <p:txBody>
          <a:bodyPr/>
          <a:lstStyle/>
          <a:p>
            <a:pPr marL="571499" indent="-571499">
              <a:lnSpc>
                <a:spcPct val="120000"/>
              </a:lnSpc>
              <a:buBlip>
                <a:blip r:embed="rId2"/>
              </a:buBlip>
              <a:defRPr sz="6000"/>
            </a:pPr>
            <a:r>
              <a:t>The first beast: Rome culminating in the Latin (Catholic) Church</a:t>
            </a:r>
          </a:p>
          <a:p>
            <a:pPr marL="571499" indent="-571499">
              <a:lnSpc>
                <a:spcPct val="120000"/>
              </a:lnSpc>
              <a:buBlip>
                <a:blip r:embed="rId2"/>
              </a:buBlip>
              <a:defRPr sz="6000"/>
            </a:pPr>
            <a:r>
              <a:t>The second beast: the papacy</a:t>
            </a:r>
          </a:p>
          <a:p>
            <a:pPr marL="571499" indent="-571499">
              <a:lnSpc>
                <a:spcPct val="120000"/>
              </a:lnSpc>
              <a:buBlip>
                <a:blip r:embed="rId2"/>
              </a:buBlip>
              <a:defRPr sz="6000"/>
            </a:pPr>
            <a:r>
              <a:t>The image of the beast: the “Holy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ummary of 13:14 - 14:5"/>
          <p:cNvSpPr txBox="1"/>
          <p:nvPr>
            <p:ph type="title"/>
          </p:nvPr>
        </p:nvSpPr>
        <p:spPr>
          <a:prstGeom prst="rect">
            <a:avLst/>
          </a:prstGeom>
        </p:spPr>
        <p:txBody>
          <a:bodyPr/>
          <a:lstStyle/>
          <a:p>
            <a:pPr/>
            <a:r>
              <a:t>Summary of 13:14 - 14:5</a:t>
            </a:r>
          </a:p>
        </p:txBody>
      </p:sp>
      <p:sp>
        <p:nvSpPr>
          <p:cNvPr id="274" name="The papacy created the Holy Roman Empire to be its secular arm…"/>
          <p:cNvSpPr txBox="1"/>
          <p:nvPr>
            <p:ph type="body" idx="1"/>
          </p:nvPr>
        </p:nvSpPr>
        <p:spPr>
          <a:prstGeom prst="rect">
            <a:avLst/>
          </a:prstGeom>
        </p:spPr>
        <p:txBody>
          <a:bodyPr/>
          <a:lstStyle/>
          <a:p>
            <a:pPr marL="571499" indent="-571499">
              <a:lnSpc>
                <a:spcPct val="110000"/>
              </a:lnSpc>
              <a:spcBef>
                <a:spcPts val="4200"/>
              </a:spcBef>
              <a:buBlip>
                <a:blip r:embed="rId2"/>
              </a:buBlip>
              <a:defRPr sz="6000"/>
            </a:pPr>
            <a:r>
              <a:t>The papacy created the Holy Roman Empire to be its secular arm</a:t>
            </a:r>
          </a:p>
          <a:p>
            <a:pPr marL="571499" indent="-571499">
              <a:lnSpc>
                <a:spcPct val="110000"/>
              </a:lnSpc>
              <a:spcBef>
                <a:spcPts val="4200"/>
              </a:spcBef>
              <a:buBlip>
                <a:blip r:embed="rId2"/>
              </a:buBlip>
              <a:defRPr sz="6000"/>
            </a:pPr>
            <a:r>
              <a:t>Those who would not convert to Catholicism were persecuted, ostracized, and eventually killed</a:t>
            </a:r>
          </a:p>
          <a:p>
            <a:pPr marL="571499" indent="-571499">
              <a:lnSpc>
                <a:spcPct val="110000"/>
              </a:lnSpc>
              <a:spcBef>
                <a:spcPts val="4200"/>
              </a:spcBef>
              <a:buBlip>
                <a:blip r:embed="rId2"/>
              </a:buBlip>
              <a:defRPr sz="6000"/>
            </a:pPr>
            <a:r>
              <a:t>The church should heed the warnings about the two beasts</a:t>
            </a:r>
          </a:p>
          <a:p>
            <a:pPr marL="571499" indent="-571499">
              <a:lnSpc>
                <a:spcPct val="110000"/>
              </a:lnSpc>
              <a:spcBef>
                <a:spcPts val="4200"/>
              </a:spcBef>
              <a:buBlip>
                <a:blip r:embed="rId2"/>
              </a:buBlip>
              <a:defRPr sz="6000"/>
            </a:pPr>
            <a:r>
              <a:t>A reward in heaven awaits those who remain true to the Lord in the midst of this apostasy and persecution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What is “an Image”?"/>
          <p:cNvSpPr txBox="1"/>
          <p:nvPr>
            <p:ph type="title"/>
          </p:nvPr>
        </p:nvSpPr>
        <p:spPr>
          <a:prstGeom prst="rect">
            <a:avLst/>
          </a:prstGeom>
        </p:spPr>
        <p:txBody>
          <a:bodyPr/>
          <a:lstStyle/>
          <a:p>
            <a:pPr/>
            <a:r>
              <a:t>What is “an Image”?</a:t>
            </a:r>
          </a:p>
        </p:txBody>
      </p:sp>
      <p:sp>
        <p:nvSpPr>
          <p:cNvPr id="166" name="Connected with mankind — we are made in the “image of God” (Genesis 1:26-27, James 3:9)…"/>
          <p:cNvSpPr txBox="1"/>
          <p:nvPr>
            <p:ph type="body" idx="1"/>
          </p:nvPr>
        </p:nvSpPr>
        <p:spPr>
          <a:prstGeom prst="rect">
            <a:avLst/>
          </a:prstGeom>
        </p:spPr>
        <p:txBody>
          <a:bodyPr/>
          <a:lstStyle/>
          <a:p>
            <a:pPr marL="571499" indent="-571499">
              <a:lnSpc>
                <a:spcPct val="120000"/>
              </a:lnSpc>
              <a:spcBef>
                <a:spcPts val="3600"/>
              </a:spcBef>
              <a:buBlip>
                <a:blip r:embed="rId3"/>
              </a:buBlip>
              <a:defRPr sz="6000"/>
            </a:pPr>
            <a:r>
              <a:t>Connected with mankind — we are made in the “image of God” (Genesis 1:26-27, James 3:9)</a:t>
            </a:r>
          </a:p>
          <a:p>
            <a:pPr marL="571499" indent="-571499">
              <a:lnSpc>
                <a:spcPct val="120000"/>
              </a:lnSpc>
              <a:spcBef>
                <a:spcPts val="3600"/>
              </a:spcBef>
              <a:buBlip>
                <a:blip r:embed="rId3"/>
              </a:buBlip>
              <a:defRPr sz="6000"/>
            </a:pPr>
            <a:r>
              <a:t>Connected with idolatry</a:t>
            </a:r>
          </a:p>
          <a:p>
            <a:pPr marL="571499" indent="-571499">
              <a:lnSpc>
                <a:spcPct val="120000"/>
              </a:lnSpc>
              <a:spcBef>
                <a:spcPts val="3600"/>
              </a:spcBef>
              <a:buBlip>
                <a:blip r:embed="rId3"/>
              </a:buBlip>
              <a:defRPr sz="6000"/>
            </a:pPr>
            <a:r>
              <a:t>The papacy gives “breath to the image” — to create, to bring to life, to animate (Genesis 2:7)</a:t>
            </a:r>
          </a:p>
          <a:p>
            <a:pPr marL="571499" indent="-571499">
              <a:lnSpc>
                <a:spcPct val="120000"/>
              </a:lnSpc>
              <a:spcBef>
                <a:spcPts val="3600"/>
              </a:spcBef>
              <a:buBlip>
                <a:blip r:embed="rId3"/>
              </a:buBlip>
              <a:defRPr sz="6000"/>
            </a:pPr>
            <a:r>
              <a:t>The world would be compelled by the image to worship the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Image of the beast = Holy Roman Empire"/>
          <p:cNvSpPr txBox="1"/>
          <p:nvPr>
            <p:ph type="title"/>
          </p:nvPr>
        </p:nvSpPr>
        <p:spPr>
          <a:xfrm>
            <a:off x="952500" y="4653230"/>
            <a:ext cx="22479000" cy="3931176"/>
          </a:xfrm>
          <a:prstGeom prst="rect">
            <a:avLst/>
          </a:prstGeom>
        </p:spPr>
        <p:txBody>
          <a:bodyPr/>
          <a:lstStyle>
            <a:lvl1pPr>
              <a:lnSpc>
                <a:spcPct val="120000"/>
              </a:lnSpc>
            </a:lvl1pPr>
          </a:lstStyle>
          <a:p>
            <a:pPr/>
            <a:r>
              <a:t>Image of the beast = Holy Roman Empire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epin the short"/>
          <p:cNvSpPr txBox="1"/>
          <p:nvPr>
            <p:ph type="title"/>
          </p:nvPr>
        </p:nvSpPr>
        <p:spPr>
          <a:prstGeom prst="rect">
            <a:avLst/>
          </a:prstGeom>
        </p:spPr>
        <p:txBody>
          <a:bodyPr/>
          <a:lstStyle/>
          <a:p>
            <a:pPr/>
            <a:r>
              <a:t>Pepin the short</a:t>
            </a:r>
          </a:p>
        </p:txBody>
      </p:sp>
      <p:sp>
        <p:nvSpPr>
          <p:cNvPr id="173" name="Pope Stephen II anoints Pepin and his two sons “Patrician(s) of the Romans”…"/>
          <p:cNvSpPr txBox="1"/>
          <p:nvPr>
            <p:ph type="body" idx="1"/>
          </p:nvPr>
        </p:nvSpPr>
        <p:spPr>
          <a:prstGeom prst="rect">
            <a:avLst/>
          </a:prstGeom>
        </p:spPr>
        <p:txBody>
          <a:bodyPr/>
          <a:lstStyle/>
          <a:p>
            <a:pPr marL="571499" indent="-571499">
              <a:lnSpc>
                <a:spcPct val="120000"/>
              </a:lnSpc>
              <a:spcBef>
                <a:spcPts val="4200"/>
              </a:spcBef>
              <a:buBlip>
                <a:blip r:embed="rId3"/>
              </a:buBlip>
              <a:defRPr sz="6000"/>
            </a:pPr>
            <a:r>
              <a:t>Pope Stephen II anoints Pepin and his two sons “Patrician(s) of the Romans”</a:t>
            </a:r>
          </a:p>
          <a:p>
            <a:pPr marL="571499" indent="-571499">
              <a:lnSpc>
                <a:spcPct val="120000"/>
              </a:lnSpc>
              <a:spcBef>
                <a:spcPts val="4200"/>
              </a:spcBef>
              <a:buBlip>
                <a:blip r:embed="rId3"/>
              </a:buBlip>
              <a:defRPr sz="6000"/>
            </a:pPr>
            <a:r>
              <a:t>Pepin defends Rome against the Lombards, becomes the protector of the papacy</a:t>
            </a:r>
          </a:p>
          <a:p>
            <a:pPr marL="571499" indent="-571499">
              <a:lnSpc>
                <a:spcPct val="120000"/>
              </a:lnSpc>
              <a:spcBef>
                <a:spcPts val="4200"/>
              </a:spcBef>
              <a:buBlip>
                <a:blip r:embed="rId3"/>
              </a:buBlip>
              <a:defRPr sz="6000"/>
            </a:pPr>
            <a:r>
              <a:t>756 - the Donation of Pepin</a:t>
            </a:r>
          </a:p>
          <a:p>
            <a:pPr marL="571499" indent="-571499">
              <a:lnSpc>
                <a:spcPct val="120000"/>
              </a:lnSpc>
              <a:spcBef>
                <a:spcPts val="4200"/>
              </a:spcBef>
              <a:buBlip>
                <a:blip r:embed="rId3"/>
              </a:buBlip>
              <a:defRPr sz="6000"/>
            </a:pPr>
            <a:r>
              <a:t>Charles I, Charlemagne, is one of Pepin’s sons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Empress Irene (797-802) of Byzantium"/>
          <p:cNvSpPr txBox="1"/>
          <p:nvPr>
            <p:ph type="title"/>
          </p:nvPr>
        </p:nvSpPr>
        <p:spPr>
          <a:prstGeom prst="rect">
            <a:avLst/>
          </a:prstGeom>
        </p:spPr>
        <p:txBody>
          <a:bodyPr/>
          <a:lstStyle/>
          <a:p>
            <a:pPr/>
            <a:r>
              <a:t>Empress Irene (797-802) of Byzantium</a:t>
            </a:r>
          </a:p>
        </p:txBody>
      </p:sp>
      <p:sp>
        <p:nvSpPr>
          <p:cNvPr id="178" name="Blinded and deposed her son, Constantine IV, to become empress…"/>
          <p:cNvSpPr txBox="1"/>
          <p:nvPr>
            <p:ph type="body" idx="1"/>
          </p:nvPr>
        </p:nvSpPr>
        <p:spPr>
          <a:prstGeom prst="rect">
            <a:avLst/>
          </a:prstGeom>
        </p:spPr>
        <p:txBody>
          <a:bodyPr/>
          <a:lstStyle/>
          <a:p>
            <a:pPr marL="571499" indent="-571499">
              <a:lnSpc>
                <a:spcPct val="120000"/>
              </a:lnSpc>
              <a:buBlip>
                <a:blip r:embed="rId3"/>
              </a:buBlip>
              <a:defRPr sz="6600"/>
            </a:pPr>
            <a:r>
              <a:t>Blinded and deposed her son, Constantine IV, to become empress</a:t>
            </a:r>
          </a:p>
          <a:p>
            <a:pPr marL="571499" indent="-571499">
              <a:lnSpc>
                <a:spcPct val="120000"/>
              </a:lnSpc>
              <a:buBlip>
                <a:blip r:embed="rId3"/>
              </a:buBlip>
              <a:defRPr sz="6600"/>
            </a:pPr>
            <a:r>
              <a:t>Highly controversial — widely viewed as “usurping the authority of a man”</a:t>
            </a:r>
          </a:p>
          <a:p>
            <a:pPr marL="571499" indent="-571499">
              <a:lnSpc>
                <a:spcPct val="120000"/>
              </a:lnSpc>
              <a:buBlip>
                <a:blip r:embed="rId3"/>
              </a:buBlip>
              <a:defRPr sz="6600"/>
            </a:pPr>
            <a:r>
              <a:t>Pope Leo III would not acknowledge 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December 25, 800"/>
          <p:cNvSpPr txBox="1"/>
          <p:nvPr>
            <p:ph type="title"/>
          </p:nvPr>
        </p:nvSpPr>
        <p:spPr>
          <a:prstGeom prst="rect">
            <a:avLst/>
          </a:prstGeom>
        </p:spPr>
        <p:txBody>
          <a:bodyPr/>
          <a:lstStyle/>
          <a:p>
            <a:pPr/>
            <a:r>
              <a:t>December 25, 800</a:t>
            </a:r>
          </a:p>
        </p:txBody>
      </p:sp>
      <p:sp>
        <p:nvSpPr>
          <p:cNvPr id="183" name="Internal dissension put Leo III on defensive; Charlemagne comes to Rome to defend and affirm…"/>
          <p:cNvSpPr txBox="1"/>
          <p:nvPr>
            <p:ph type="body" idx="1"/>
          </p:nvPr>
        </p:nvSpPr>
        <p:spPr>
          <a:prstGeom prst="rect">
            <a:avLst/>
          </a:prstGeom>
        </p:spPr>
        <p:txBody>
          <a:bodyPr/>
          <a:lstStyle/>
          <a:p>
            <a:pPr marL="571499" indent="-571499">
              <a:lnSpc>
                <a:spcPct val="120000"/>
              </a:lnSpc>
              <a:buBlip>
                <a:blip r:embed="rId2"/>
              </a:buBlip>
              <a:defRPr sz="6000"/>
            </a:pPr>
            <a:r>
              <a:t>Internal dissension put Leo III on defensive; Charlemagne comes to Rome to defend and affirm</a:t>
            </a:r>
          </a:p>
          <a:p>
            <a:pPr marL="571499" indent="-571499">
              <a:lnSpc>
                <a:spcPct val="120000"/>
              </a:lnSpc>
              <a:buBlip>
                <a:blip r:embed="rId2"/>
              </a:buBlip>
              <a:defRPr sz="6000"/>
            </a:pPr>
            <a:r>
              <a:t>In return, Pope Leo III crowns Charlemagne “Emperor of the Roman Empire”</a:t>
            </a:r>
          </a:p>
          <a:p>
            <a:pPr marL="571499" indent="-571499">
              <a:lnSpc>
                <a:spcPct val="120000"/>
              </a:lnSpc>
              <a:buBlip>
                <a:blip r:embed="rId2"/>
              </a:buBlip>
              <a:defRPr sz="6000"/>
            </a:pPr>
            <a:r>
              <a:t>“To Charles Augustus </a:t>
            </a:r>
            <a:r>
              <a:rPr i="1" u="sng"/>
              <a:t>crowned by God</a:t>
            </a:r>
            <a:r>
              <a:t>, to the great and pacific emperor of the Romans, long life and victory.”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Encyclopedia Brittanica"/>
          <p:cNvSpPr txBox="1"/>
          <p:nvPr>
            <p:ph type="body" idx="21"/>
          </p:nvPr>
        </p:nvSpPr>
        <p:spPr>
          <a:xfrm>
            <a:off x="952500" y="11883571"/>
            <a:ext cx="22479000" cy="711201"/>
          </a:xfrm>
          <a:prstGeom prst="rect">
            <a:avLst/>
          </a:prstGeom>
        </p:spPr>
        <p:txBody>
          <a:bodyPr/>
          <a:lstStyle/>
          <a:p>
            <a:pPr/>
            <a:r>
              <a:t>–Encyclopedia Brittanica</a:t>
            </a:r>
          </a:p>
        </p:txBody>
      </p:sp>
      <p:sp>
        <p:nvSpPr>
          <p:cNvPr id="186" name="In considerable part, (Charlemagne’s coronation) was the consequence of an idea shaped by the interpretation given to Charlemagne’s actions as ruler. Over the years, some of the king’s chief political, religious, and cultural advisers became convinced th"/>
          <p:cNvSpPr txBox="1"/>
          <p:nvPr>
            <p:ph type="body" idx="22"/>
          </p:nvPr>
        </p:nvSpPr>
        <p:spPr>
          <a:xfrm>
            <a:off x="902507" y="1019900"/>
            <a:ext cx="22578987" cy="10561321"/>
          </a:xfrm>
          <a:prstGeom prst="rect">
            <a:avLst/>
          </a:prstGeom>
        </p:spPr>
        <p:txBody>
          <a:bodyPr/>
          <a:lstStyle/>
          <a:p>
            <a:pPr/>
            <a:r>
              <a:t>In considerable part, (Charlemagne’s coronation) was the consequence of an idea shaped by the interpretation given to Charlemagne’s actions as ruler. Over the years, some of the king’s chief political, religious, and cultural advisers became convinced that a new community was taking shape under the aegis of the king and the Frankish people, whom, as one pope avowed, “the Lord God of Israel has blessed.” They spoke of that community as the imperium Christianum, comprising all who adhered to the orthodox faith proclaimed by the Roman church. This community accepted the dominion of a monarch increasingly hailed as the “new David” and the “new Constantine,” the guardian of Christendom and executor of God’s will. Concern for the welfare of the imperium Christianum was heightened by the perceived unfitness of the heretical emperors in Constantinople to claim authority over the Christian community—especially after a woman, Irene, became Eastern emperor in 797.</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